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2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79" r:id="rId2"/>
    <p:sldId id="267" r:id="rId3"/>
    <p:sldId id="282" r:id="rId4"/>
    <p:sldId id="283" r:id="rId5"/>
    <p:sldId id="284" r:id="rId6"/>
    <p:sldId id="256" r:id="rId7"/>
    <p:sldId id="262" r:id="rId8"/>
    <p:sldId id="261" r:id="rId9"/>
    <p:sldId id="263" r:id="rId10"/>
    <p:sldId id="264" r:id="rId11"/>
    <p:sldId id="266" r:id="rId12"/>
    <p:sldId id="285" r:id="rId13"/>
    <p:sldId id="269" r:id="rId14"/>
    <p:sldId id="270" r:id="rId15"/>
    <p:sldId id="268" r:id="rId16"/>
    <p:sldId id="286" r:id="rId17"/>
    <p:sldId id="287" r:id="rId18"/>
    <p:sldId id="276" r:id="rId19"/>
    <p:sldId id="277" r:id="rId20"/>
    <p:sldId id="278" r:id="rId21"/>
    <p:sldId id="273" r:id="rId22"/>
    <p:sldId id="300" r:id="rId23"/>
    <p:sldId id="288" r:id="rId24"/>
    <p:sldId id="289" r:id="rId25"/>
    <p:sldId id="271" r:id="rId26"/>
    <p:sldId id="290" r:id="rId27"/>
    <p:sldId id="281" r:id="rId28"/>
    <p:sldId id="291" r:id="rId29"/>
    <p:sldId id="292" r:id="rId30"/>
    <p:sldId id="293" r:id="rId31"/>
    <p:sldId id="294" r:id="rId32"/>
    <p:sldId id="295" r:id="rId33"/>
    <p:sldId id="296" r:id="rId34"/>
    <p:sldId id="297" r:id="rId35"/>
    <p:sldId id="298" r:id="rId36"/>
    <p:sldId id="299"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63"/>
    <p:restoredTop sz="93820"/>
  </p:normalViewPr>
  <p:slideViewPr>
    <p:cSldViewPr snapToGrid="0">
      <p:cViewPr varScale="1">
        <p:scale>
          <a:sx n="147" d="100"/>
          <a:sy n="147" d="100"/>
        </p:scale>
        <p:origin x="1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11.738"/>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20,'35'-8,"-2"2,-24 4,1 1,12-2,-10 3,8 0,-4 0,-5 0,8 0,2 0,-7 0,5 0,-4 0,-1 0,6 0,-7 0,4 3,1-2,-5 1,10-2,-8 0,4 0,-2 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2.758"/>
    </inkml:context>
    <inkml:brush xml:id="br0">
      <inkml:brushProperty name="width" value="0.035" units="cm"/>
      <inkml:brushProperty name="height" value="0.035" units="cm"/>
      <inkml:brushProperty name="color" value="#E71224"/>
    </inkml:brush>
  </inkml:definitions>
  <inkml:trace contextRef="#ctx0" brushRef="#br0">0 1 24575,'11'0'0,"8"0"0,10 0 0,5 0 0,-1 0 0,-2 0 0,-3 0 0,-2 0 0,-2 0 0,-3 0 0,-1 0 0,-3 0 0,1 0 0,0 0 0,-3 0 0,0 0 0,0 0 0,-1 0 0,1 0 0,0 0 0,1 0 0,4 0 0,2 0 0,2 0 0,-2 0 0,0 0 0,-1 0 0,-1 0 0,0 0 0,-3 0 0,0 0 0,1 0 0,-1 0 0,-1 0 0,-2 0 0,-3 0 0,-2 0 0,0 0 0,-1 0 0,0 0 0,2 0 0,-1 0 0,-2 0 0,-5 0 0,-8 0 0,-1 0 0,-2 0 0,2 0 0,-1 0 0,-1 0 0,0 0 0,0 0 0,2 0 0,-1 0 0,3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5.242"/>
    </inkml:context>
    <inkml:brush xml:id="br0">
      <inkml:brushProperty name="width" value="0.035" units="cm"/>
      <inkml:brushProperty name="height" value="0.035" units="cm"/>
      <inkml:brushProperty name="color" value="#E71224"/>
    </inkml:brush>
  </inkml:definitions>
  <inkml:trace contextRef="#ctx0" brushRef="#br0">1 35 24575,'5'0'0,"7"0"0,9 0 0,7 0 0,5 0 0,-2 0 0,1-2 0,-3-1 0,1 1 0,-1 0 0,2 2 0,1 0 0,-1-2 0,3 0 0,0-1 0,-1 0 0,-2 0 0,-5 1 0,-4-2 0,-3 2 0,-3-1 0,-3 2 0,-1 1 0,-7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7.191"/>
    </inkml:context>
    <inkml:brush xml:id="br0">
      <inkml:brushProperty name="width" value="0.035" units="cm"/>
      <inkml:brushProperty name="height" value="0.035" units="cm"/>
      <inkml:brushProperty name="color" value="#E71224"/>
    </inkml:brush>
  </inkml:definitions>
  <inkml:trace contextRef="#ctx0" brushRef="#br0">0 0 24575,'14'0'0,"8"0"0,9 0 0,5 0 0,-4 0 0,-5 0 0,-4 0 0,-6 0 0,-3 0 0,-2 0 0,-3 0 0,0 0 0,1 0 0,2 0 0,4 0 0,1 0 0,0 0 0,-7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38.509"/>
    </inkml:context>
    <inkml:brush xml:id="br0">
      <inkml:brushProperty name="width" value="0.035" units="cm"/>
      <inkml:brushProperty name="height" value="0.035" units="cm"/>
      <inkml:brushProperty name="color" value="#E71224"/>
    </inkml:brush>
  </inkml:definitions>
  <inkml:trace contextRef="#ctx0" brushRef="#br0">1 0 24575,'20'0'0,"12"0"0,7 0 0,4 0 0,-11 0 0,-4 0 0,-4 0 0,-2 0 0,-1 0 0,-2 0 0,3 0 0,0 0 0,2 0 0,0 1 0,-1 1 0,-1-1 0,0 1 0,-2-1 0,0 1 0,-3-1 0,0 0 0,-2-1 0,-1 0 0,0 0 0,-2 0 0,0 0 0,0 0 0,0 0 0,0 0 0,0 0 0,-1 0 0,-2 0 0,-1 0 0,-1 0 0,0 0 0,-2 1 0,-2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0.960"/>
    </inkml:context>
    <inkml:brush xml:id="br0">
      <inkml:brushProperty name="width" value="0.035" units="cm"/>
      <inkml:brushProperty name="height" value="0.035" units="cm"/>
      <inkml:brushProperty name="color" value="#E71224"/>
    </inkml:brush>
  </inkml:definitions>
  <inkml:trace contextRef="#ctx0" brushRef="#br0">1 0 24575,'9'0'0,"6"0"0,5 0 0,3 0 0,-3 0 0,-4 0 0,-2 0 0,-2 0 0,3 0 0,2 0 0,1 0 0,-2 0 0,-1 0 0,-1 0 0,2 0 0,3 0 0,2 0 0,-1 0 0,-1 0 0,-4 0 0,-1 0 0,0 0 0,0 0 0,0 0 0,2 0 0,-1 0 0,1 0 0,-2 0 0,-1 0 0,-3 0 0,-2 0 0,-2 0 0,0 0 0,0 0 0,-1 0 0,0 0 0,1 0 0,-1 0 0,-2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4.042"/>
    </inkml:context>
    <inkml:brush xml:id="br0">
      <inkml:brushProperty name="width" value="0.035" units="cm"/>
      <inkml:brushProperty name="height" value="0.035" units="cm"/>
      <inkml:brushProperty name="color" value="#E71224"/>
    </inkml:brush>
  </inkml:definitions>
  <inkml:trace contextRef="#ctx0" brushRef="#br0">1 35 24575,'27'0'0,"6"0"0,9 0 0,5 0 0,0 0 0,-3 0 0,-4 0 0,-3 0 0,-3 0 0,-2 0 0,-3 0 0,-3 0 0,1 0 0,0 0 0,0 0 0,0-2 0,-1 1 0,1-1 0,2 1 0,0 1 0,2 0 0,1 0 0,5 0 0,8 0 0,5 0 0,0 0 0,-4 0 0,-8 0 0,-4 0 0,-2 0 0,1 0 0,3-2 0,-1 0 0,3-2 0,4-1 0,2 1 0,5 0 0,0 0 0,-2 2 0,-1 0 0,-4 2 0,-5 0 0,-4 0 0,-6 0 0,-4 0 0,0 0 0,0 0 0,4 0 0,5 0 0,3 0 0,2 0 0,0 0 0,-1 0 0,-3 0 0,-2 0 0,-3 0 0,-2 0 0,-2 0 0,-2 0 0,-1 0 0,-2 0 0,-2 0 0,-2 0 0,-1 0 0,0 0 0,-2 0 0,0 0 0,-1 0 0,-5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49.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1,'46'0,"-6"0,-23 0,0 0,1 0,-1 0,3 0,2 0,-2 0,-2 0,-5 0,7 0,-5 0,6 0,-6 0,-1 0,6 0,-4 0,3 0,-5 0,3 0,-4 0,5 1,-1 1,-3-1,4 1,-4-2,0 0,7 0,-5 0,4 0,-4 0,-2 1,8 0,-8 1,7-1,-4 2,-3-3,3 3,0-3,-3 0,5 0,-6 2,3-1,0 1,-2-1,1-1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55.1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0,'43'0,"-5"0,-22 0,-1 0,0 0,1 0,0 0,3 0,-1 0,0 0,-3 0,4 0,-5 0,4 0,-1 0,-3 0,3 0,-1 0,-1 0,0 0,2 0,-4 0,4 0,1 0,-4 0,7 0,-11 0,11 0,-6 0,2 0,1 0,-5 0,7 0,-7 0,5 0,-1 0,-4 0,5 0,-4 0,3 0,-1 0,0 0,0 0,-2 0,2 0,1 0,-4 0,2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17.4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17,'47'0,"-6"0,-29 0,0 0,5 0,-4 0,6 0,-5 0,1 0,4 0,-6 0,7 0,-4 0,-2 0,3 0,-2 0,0 0,5 0,-9 0,11 0,-9 0,3 0,0 0,-2 0,4 0,-2-2,-1 1,2-1,2 2,-5-1,6-1,-8 0,9 1,-7 1,4 0,-4 0,1-1,3-1,0 1,1-1,-1 2,-1 0,-2 0,5 0,-6 0,3 0,-1 0,-1 0,4 0,-2 0,-2 0,0 0,1 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5.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0,'42'0,"-8"0,-25 0,0 0,12 0,-10 0,14 0,-13 0,2 0,6 1,-6 0,3 1,1 0,-5 0,5 0,-1-1,-4 0,5-1,-1 2,-3-1,3 1,-2-2,0 0,4 0,-4 0,3 0,-3 0,-1 0,4 0,-6 0,11 0,-7 0,5 0,-5 0,0 0,0 0,0 0,0 0,0 0,4 0,-5 0,2 0,0 0,-3 0,6 0,-5 0,0 0,4 0,-6 0,4 0,0 0,-4 0,5 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14.81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1,'61'0,"-14"0,-1 0,-21 0,7 0,-14 0,4 0,-11 0,19 0,-20 0,15 0,-13 0,3 0,3 0,0 0,-2 0,-1 0,10 0,-9 0,15 0,-18 0,9 0,5 0,-2 0,16 0,-7 0,9 0,-9 0,-2 0,-9 0,-5 0,4 0,-11 0,24 0,-16 0,14 0,-12 0,-2 0,-1 0,4 0,-4 3,0-2,4 2,-9-3,9 0,-9 0,18 0,-11 0,12 0,-14 0,4 0,-11 0,10 0,-5 0,0 0,6 0,-12 0,13 0,-7 0,1 0,1 0,8 0,-10 0,23 0,-27 0,19 0,-20 0,10 0,0 0,-2 0,1 0,-9-2,9 1,-5-2,4 3,-5 0,-1 0,13 0,-4 0,1 0,-6 0,0 0,13 0,-9 0,12 0,-15 0,1 0,2 0,-10 0,8 0,-6 0,2 0,5 0,-4 0,15 0,-16 0,24 0,-29 0,13 0,-17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9.0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1,'44'0,"-4"0,-22 0,1 0,2 0,4 0,2 0,2 0,-3 0,-1 0,-2 0,-1 0,-1 0,-1 0,0 0,0 0,-2 0,0 0,-2 0,0 0,0 0,5 0,-5 0,4 0,-7 0,1 0,8 0,-3 0,8 0,-6 0,2 0,3 0,0 0,-1 0,-1 0,0 0,-3 0,1 0,-3 0,-1 0,-2 0,0 0,0 0,3 0,-4 0,1 0,1 0,-5 0,5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32.7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0,'51'0,"-8"0,-26 0,0 0,1 0,6 0,1 0,0 0,-2 0,-3 0,-1 0,0 0,0 0,-3 0,0 0,0 0,0 0,3 0,0 0,1 2,0-1,-1 1,0 1,-1-1,0-1,1 1,-2-2,1 0,0 0,-1 0,0 0,-1 0,0 0,-1 0,4 0,-4 0,2 0,6 0,1 0,12 0,-1 0,-3 0,-4 0,-5 0,-5 0,-2 0,3 0,-7 0,6 0,-4 0,1 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38.492"/>
    </inkml:context>
    <inkml:brush xml:id="br0">
      <inkml:brushProperty name="width" value="0.035" units="cm"/>
      <inkml:brushProperty name="height" value="0.035" units="cm"/>
      <inkml:brushProperty name="color" value="#E71224"/>
    </inkml:brush>
  </inkml:definitions>
  <inkml:trace contextRef="#ctx0" brushRef="#br0">1 0 24575,'9'0'0,"6"0"0,4 0 0,5 0 0,-1 0 0,0 0 0,-1 0 0,-2 0 0,-2 0 0,-5 0 0,0 0 0,-1 0 0,0 0 0,0 0 0,-1 0 0,0 0 0,-1 0 0,0 0 0,-1 0 0,2 0 0,-2 0 0,0 0 0,-1 0 0,-5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2.875"/>
    </inkml:context>
    <inkml:brush xml:id="br0">
      <inkml:brushProperty name="width" value="0.035" units="cm"/>
      <inkml:brushProperty name="height" value="0.035" units="cm"/>
      <inkml:brushProperty name="color" value="#E71224"/>
    </inkml:brush>
  </inkml:definitions>
  <inkml:trace contextRef="#ctx0" brushRef="#br0">0 6 24575,'18'0'0,"5"0"0,7 0 0,3 0 0,-1 0 0,-3 0 0,-2 0 0,0 0 0,-2 0 0,-2 0 0,-1 0 0,0 0 0,0 0 0,-2 0 0,-1 0 0,-3 0 0,-2 0 0,-1 0 0,-1 0 0,1 0 0,-1 0 0,0 0 0,-1 0 0,-1 0 0,0 0 0,-3 0 0,1 0 0,-1 0 0,0 0 0,1 0 0,-2 0 0,3 0 0,-2 0 0,2 0 0,0 0 0,1 0 0,-1-1 0,-2 0 0,1-1 0,-1 1 0,0 1 0,-1 0 0,0 0 0,-4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5.543"/>
    </inkml:context>
    <inkml:brush xml:id="br0">
      <inkml:brushProperty name="width" value="0.035" units="cm"/>
      <inkml:brushProperty name="height" value="0.035" units="cm"/>
      <inkml:brushProperty name="color" value="#E71224"/>
    </inkml:brush>
  </inkml:definitions>
  <inkml:trace contextRef="#ctx0" brushRef="#br0">1 44 24575,'11'0'0,"7"0"0,9 0 0,9 0 0,6 0 0,4 0 0,0 0 0,-2 0 0,-5 0 0,-4-1 0,-4-2 0,-4 0 0,-3-1 0,-3 1 0,-1 1 0,0 1 0,1-1 0,1 2 0,1 0 0,2-1 0,-1-1 0,-1 0 0,-1 0 0,-2 0 0,1 0 0,0-1 0,0 1 0,0 1 0,-3 0 0,-1 1 0,-1 0 0,-1 0 0,1 0 0,2 0 0,0 0 0,0 0 0,-1 0 0,0 0 0,0 0 0,-3 0 0,0 0 0,-3 0 0,0 0 0,-1 0 0,-1 0 0,2 0 0,-1 0 0,0-2 0,0 1 0,-1-1 0,-1 1 0,0 1 0,-2 0 0,0 0 0,0 0 0,-1 0 0,-3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8.709"/>
    </inkml:context>
    <inkml:brush xml:id="br0">
      <inkml:brushProperty name="width" value="0.035" units="cm"/>
      <inkml:brushProperty name="height" value="0.035" units="cm"/>
      <inkml:brushProperty name="color" value="#E71224"/>
    </inkml:brush>
  </inkml:definitions>
  <inkml:trace contextRef="#ctx0" brushRef="#br0">0 30 24575,'24'0'0,"14"0"0,23 0 0,17 0 0,6 0 0,-2 0 0,-13 0 0,-8 0 0,-8 0 0,-4 0 0,-4 0 0,-6 0 0,-7 0 0,-7 0 0,-4 0 0,-2 0 0,-1-1 0,1-1 0,-1 1 0,1 0 0,1 1 0,-2 0 0,-2 0 0,0 0 0,-2 0 0,0 0 0,0 0 0,0 0 0,0 0 0,0 0 0,-2 0 0,0-1 0,0 0 0,0-1 0,2-1 0,0 1 0,0 0 0,-1-1 0,0 1 0,-1 1 0,0-1 0,0 2 0,0 0 0,0 0 0,0 0 0,2 0 0,0-1 0,-1-1 0,-1 1 0,-3-1 0,0 2 0,3 0 0,9 1 0,9 2 0,10 3 0,0 1 0,-6-1 0,-9-2 0,-9-2 0,-8-1 0,-3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0.642"/>
    </inkml:context>
    <inkml:brush xml:id="br0">
      <inkml:brushProperty name="width" value="0.035" units="cm"/>
      <inkml:brushProperty name="height" value="0.035" units="cm"/>
      <inkml:brushProperty name="color" value="#E71224"/>
    </inkml:brush>
  </inkml:definitions>
  <inkml:trace contextRef="#ctx0" brushRef="#br0">1 1 24575,'11'0'0,"9"0"0,8 0 0,6 0 0,-1 0 0,-7 0 0,-5 0 0,-7 0 0,-5 0 0,-1 0 0,-2 0 0,-2 0 0,1 0 0,-1 0 0,3 0 0,1 0 0,0 0 0,1 0 0,-1 0 0,-2 0 0,-3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3.593"/>
    </inkml:context>
    <inkml:brush xml:id="br0">
      <inkml:brushProperty name="width" value="0.035" units="cm"/>
      <inkml:brushProperty name="height" value="0.035" units="cm"/>
      <inkml:brushProperty name="color" value="#E71224"/>
    </inkml:brush>
  </inkml:definitions>
  <inkml:trace contextRef="#ctx0" brushRef="#br0">0 0 24575,'12'0'0,"2"0"0,5 0 0,1 0 0,4 0 0,-2 0 0,-3 0 0,-3 0 0,-6 0 0,-2 0 0,-1 0 0,-1 0 0,0 0 0,-1 0 0,1 0 0,-1 0 0,1 0 0,-1 0 0,-3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55:54.564"/>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13 1,'41'0,"-9"0,-21 0,-2 0,10 2,-1-1,16 2,-17-1,7-1,-8 1,-2-2,7 0,-9 0,5 0,-2 0,0 0,4 3,-6-2,6 1,-4-2,0 0,1 3,-1-3,0 5,4-4,-6 2,6-3,-4 0,0 0,-53-6,26 5,-39-4,40 5,4 0,-14-3,9 3,-10-3,5 3,7 0,-12 0,9 0,-4 0,0 0,5 0,-5 0,-1 0,0 0,0 0,4 0,-5-3,8 3,-10-3,6 3,0 0,-8 0,10 0,-3 0,-1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22.621"/>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1,'42'3,"-6"-3,-27 3,2-3,7 3,-4-3,6 3,-5-3,-2 3,4-3,9 8,-10-7,23 4,-29-5,15 0,-13 0,1 0,7 2,-7-1,18 2,-19-3,26 4,-28-2,29 2,-29-4,16 0,-12 0,-4 0,15 3,-14-2,7 1,-2-2,-5 0,9 0,-2 3,3-2,-2 1,-5-2,19 0,-20 0,20 0,-24 0,1 0,14 0,-14 0,20 0,-19 0,3 0,11 0,-7 0,9 0,-13 0,2 0,-2 0,3 0,3 0,-9 0,11 0,-11 0,23 0,-18 3,10-2,-15 1,3-2,2 0,9 0,-11 0,5 0,-4 0,1 0,2 0,0 0,-1 0,-3 0,4 0,-5 0,3 0,1 0,-4 0,7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25.176"/>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48,'97'-15,"-8"7,-26 3,18 5,-13 0,21 0,-6 0,-7 0,5 0,-27 0,7 0,-7 0,-9 0,6 0,-25 0,2 0,-13 0,-4 0,9 0,-8 0,9 0,8 0,10 0,21-6,-15 5,13-5,-30 6,13 0,-18 0,-5 0,-4 0,3-3,-4 3,5-3,5 3,-9 0,10 0,-11 0,4 0,1 0,0 3,14-2,-14 5,21-5,-21 1,31-2,-12 0,6 0,6 0,-3 0,-1 0,13 0,-30 0,5 0,-12 0,-10 0,8 0,-3 0,-1 0,5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39.46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0,'45'0,"-9"0,-24 0,-6 0,16 3,4-2,-2 4,15-4,-22 1,10-2,-5 0,-4 0,5 4,-4-3,-5 2,16 2,-18-4,32 4,-34-5,20 0,-19 0,3 0,8 0,-10 0,8 0,-3 0,-4 0,6 0,-2 0,-4 0,7 0,1 0,-2 0,4 0,-11 0,17 0,-14 0,8 0,-1 0,-10 2,10-1,-5 2,-6-3,13 0,-12 0,5 0,0 0,7 0,-5 0,6 0,-13 0,3 2,3-1,-2 2,3-3,-6 0,7 0,7 0,-12 0,15 0,-19 0,6 0,0 0,-4 0,8 0,-9 0,6 0,14 0,-16 0,29 0,-35 0,15 0,-11 0,0 0,13 0,-13 0,14 0,-10 0,0 0,4-4,-9 3,9-2,-6 3,-1 0,4 0,-8-3,11 3,-8-3,3 3,0 0,-4 0,9 0,-6 0,-1 0,1 0,0 0,0 0,1 0,12 0,-13 0,17 0,-22 0,5 0,10 0,-13 0,15 0,-16 0,-2 0,13 0,-12 0,9 0,-8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44.47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13,'61'-7,"5"2,-12 5,9 0,0 0,0 0,-18 0,-4 0,0 0,-5 0,25 0,-25 0,5 0,-18 0,0 0,9 0,-7 0,7 0,0 0,-7 0,7 0,9 0,-19 0,18 0,-22 0,14 0,-7 0,7 0,0 0,-7 0,7 0,-9 0,-4 0,2 0,-7 0,7 0,-7 0,8 0,5 0,24 0,-12 3,28-2,-4 2,-4-3,2 0,-12 0,-21 0,13 0,-9 0,-15 3,22-2,-29 1,47-2,-35 0,45 6,-22-5,38 5,-25-1,22-4,-43 4,12-5,-24 0,7 0,-13 0,2 0,6 0,-1 0,6 3,-9-2,9 2,-15-3,13 0,-19 0,3 0,6 0,-9 0,23 0,-19 0,16 0,-13 0,0 0,-1 0,-2 0,0 0,1-2,-2-2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33.796"/>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44,'40'-14,"-5"3,-23 11,1 0,5 0,-4 0,4 0,-3-3,-2 3,8-6,-7 5,6-4,-6 4,4-2,6 3,-6 0,3 0,-10 0,5 0,0 0,3 0,-4 0,0 0,4 3,-2-2,9 1,-6 2,4-3,-5 2,-7-3,19 0,-20 0,20 0,-11 0,-8 0,16 3,-19-2,8 1,1-2,-1 0,5 0,-7 0,0 0,1 3,3-2,-3 2,2-1,-5-1,10 2,-8-3,16 0,-18 0,9 0,-10 0,4 0,6 0,-8 0,3 0,-2 0,4 0,0 0,4 0,-4 0,3 0,-6 0,-2 0,4 0,-6 0,11 0,-13 0,5 0,12 0,-14 0,13 0,-14 0,1 0,10 0,-3 0,7 0,-11 0,7 0,-15 0,25 0,-19 0,15 0,-14 0,3 3,1-2,-3 3,1-4,-4 0,3 0,2 0,-5 0,5 0,-2 5,0-1,2 3,-5-2,5-4,-5 1,7-2,-6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39.027"/>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38,'46'-11,"4"3,-31 8,12 0,-22 0,11 0,-7 0,3 0,2 0,-2 0,0 0,2 0,-5 0,8 0,-8 0,5 0,-2 0,5 0,-6 0,7-3,-11 3,4-3,3 3,4 0,-4 0,2 0,-8 0,4 0,3 0,-3 0,-1 0,5 0,-8 0,7 0,-1 0,-1 0,2 0,-4 0,0-3,-2 2,5-4,-5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45.26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0,'76'10,"-15"-1,-54-7,-1-1,19 5,-14-6,17 6,-16-6,1 6,5-5,-5 4,8-4,-10 2,9-1,-7-1,3 2,5-3,-10 0,9 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332737-06AC-C541-A353-627B4DB7987B}" type="datetimeFigureOut">
              <a:rPr lang="en-CA" smtClean="0"/>
              <a:t>2024-09-04</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D6CF9-E835-9041-B5D4-46E5ED18BA04}" type="slidenum">
              <a:rPr lang="en-CA" smtClean="0"/>
              <a:t>‹nr.›</a:t>
            </a:fld>
            <a:endParaRPr lang="en-CA"/>
          </a:p>
        </p:txBody>
      </p:sp>
    </p:spTree>
    <p:extLst>
      <p:ext uri="{BB962C8B-B14F-4D97-AF65-F5344CB8AC3E}">
        <p14:creationId xmlns:p14="http://schemas.microsoft.com/office/powerpoint/2010/main" val="357523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pandas.pydata.org/Pandas_Cheat_Sheet.pdf" TargetMode="External"/><Relationship Id="rId3" Type="http://schemas.openxmlformats.org/officeDocument/2006/relationships/hyperlink" Target="https://numpy.org/" TargetMode="External"/><Relationship Id="rId7" Type="http://schemas.openxmlformats.org/officeDocument/2006/relationships/hyperlink" Target="https://numpy.org/doc/stable/user/absolute_beginners.html#numpy-the-absolute-basics-for-beginner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matplotlib.org/" TargetMode="External"/><Relationship Id="rId5" Type="http://schemas.openxmlformats.org/officeDocument/2006/relationships/hyperlink" Target="https://scipy.org/" TargetMode="External"/><Relationship Id="rId10" Type="http://schemas.openxmlformats.org/officeDocument/2006/relationships/hyperlink" Target="https://matplotlib.org/stable/users/explain/quick_start.html" TargetMode="External"/><Relationship Id="rId4" Type="http://schemas.openxmlformats.org/officeDocument/2006/relationships/hyperlink" Target="https://pandas.pydata.org/" TargetMode="External"/><Relationship Id="rId9" Type="http://schemas.openxmlformats.org/officeDocument/2006/relationships/hyperlink" Target="https://docs.scipy.org/doc/scipy/tutorial/index.html#user-guid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794382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22</a:t>
            </a:fld>
            <a:endParaRPr lang="en-CA"/>
          </a:p>
        </p:txBody>
      </p:sp>
    </p:spTree>
    <p:extLst>
      <p:ext uri="{BB962C8B-B14F-4D97-AF65-F5344CB8AC3E}">
        <p14:creationId xmlns:p14="http://schemas.microsoft.com/office/powerpoint/2010/main" val="692512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25</a:t>
            </a:fld>
            <a:endParaRPr lang="en-CA"/>
          </a:p>
        </p:txBody>
      </p:sp>
    </p:spTree>
    <p:extLst>
      <p:ext uri="{BB962C8B-B14F-4D97-AF65-F5344CB8AC3E}">
        <p14:creationId xmlns:p14="http://schemas.microsoft.com/office/powerpoint/2010/main" val="1248424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26</a:t>
            </a:fld>
            <a:endParaRPr lang="en-CA"/>
          </a:p>
        </p:txBody>
      </p:sp>
    </p:spTree>
    <p:extLst>
      <p:ext uri="{BB962C8B-B14F-4D97-AF65-F5344CB8AC3E}">
        <p14:creationId xmlns:p14="http://schemas.microsoft.com/office/powerpoint/2010/main" val="2688892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Contrary to </a:t>
            </a:r>
            <a:r>
              <a:rPr lang="en-CA" dirty="0" err="1"/>
              <a:t>matlab</a:t>
            </a:r>
            <a:r>
              <a:rPr lang="en-CA" dirty="0"/>
              <a:t> and some other programming languages where indexing starts from 1</a:t>
            </a:r>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27</a:t>
            </a:fld>
            <a:endParaRPr lang="en-CA"/>
          </a:p>
        </p:txBody>
      </p:sp>
    </p:spTree>
    <p:extLst>
      <p:ext uri="{BB962C8B-B14F-4D97-AF65-F5344CB8AC3E}">
        <p14:creationId xmlns:p14="http://schemas.microsoft.com/office/powerpoint/2010/main" val="2915834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28</a:t>
            </a:fld>
            <a:endParaRPr lang="en-CA"/>
          </a:p>
        </p:txBody>
      </p:sp>
    </p:spTree>
    <p:extLst>
      <p:ext uri="{BB962C8B-B14F-4D97-AF65-F5344CB8AC3E}">
        <p14:creationId xmlns:p14="http://schemas.microsoft.com/office/powerpoint/2010/main" val="1962494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29</a:t>
            </a:fld>
            <a:endParaRPr lang="en-CA"/>
          </a:p>
        </p:txBody>
      </p:sp>
    </p:spTree>
    <p:extLst>
      <p:ext uri="{BB962C8B-B14F-4D97-AF65-F5344CB8AC3E}">
        <p14:creationId xmlns:p14="http://schemas.microsoft.com/office/powerpoint/2010/main" val="3562229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30</a:t>
            </a:fld>
            <a:endParaRPr lang="en-CA"/>
          </a:p>
        </p:txBody>
      </p:sp>
    </p:spTree>
    <p:extLst>
      <p:ext uri="{BB962C8B-B14F-4D97-AF65-F5344CB8AC3E}">
        <p14:creationId xmlns:p14="http://schemas.microsoft.com/office/powerpoint/2010/main" val="3155457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32</a:t>
            </a:fld>
            <a:endParaRPr lang="en-CA"/>
          </a:p>
        </p:txBody>
      </p:sp>
    </p:spTree>
    <p:extLst>
      <p:ext uri="{BB962C8B-B14F-4D97-AF65-F5344CB8AC3E}">
        <p14:creationId xmlns:p14="http://schemas.microsoft.com/office/powerpoint/2010/main" val="842002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u="none" strike="noStrike" dirty="0">
                <a:effectLst/>
                <a:latin typeface="system-ui"/>
              </a:rPr>
              <a:t>Object-</a:t>
            </a:r>
            <a:r>
              <a:rPr lang="nl-NL" b="0" i="0" u="none" strike="noStrike" dirty="0" err="1">
                <a:effectLst/>
                <a:latin typeface="system-ui"/>
              </a:rPr>
              <a:t>Oriented</a:t>
            </a:r>
            <a:r>
              <a:rPr lang="nl-NL" b="0" i="0" u="none" strike="noStrike" dirty="0">
                <a:effectLst/>
                <a:latin typeface="system-ui"/>
              </a:rPr>
              <a:t> Programming is a </a:t>
            </a:r>
            <a:r>
              <a:rPr lang="nl-NL" b="0" i="0" u="none" strike="noStrike" dirty="0" err="1">
                <a:effectLst/>
                <a:latin typeface="system-ui"/>
              </a:rPr>
              <a:t>programming</a:t>
            </a:r>
            <a:r>
              <a:rPr lang="nl-NL" b="0" i="0" u="none" strike="noStrike" dirty="0">
                <a:effectLst/>
                <a:latin typeface="system-ui"/>
              </a:rPr>
              <a:t> </a:t>
            </a:r>
            <a:r>
              <a:rPr lang="nl-NL" b="0" i="0" u="none" strike="noStrike" dirty="0" err="1">
                <a:effectLst/>
                <a:latin typeface="system-ui"/>
              </a:rPr>
              <a:t>paradime</a:t>
            </a:r>
            <a:r>
              <a:rPr lang="nl-NL" b="0" i="0" u="none" strike="noStrike" dirty="0">
                <a:effectLst/>
                <a:latin typeface="system-ui"/>
              </a:rPr>
              <a:t> </a:t>
            </a:r>
            <a:r>
              <a:rPr lang="nl-NL" b="0" i="0" u="none" strike="noStrike" dirty="0" err="1">
                <a:effectLst/>
                <a:latin typeface="system-ui"/>
              </a:rPr>
              <a:t>based</a:t>
            </a:r>
            <a:r>
              <a:rPr lang="nl-NL" b="0" i="0" u="none" strike="noStrike" dirty="0">
                <a:effectLst/>
                <a:latin typeface="system-ui"/>
              </a:rPr>
              <a:t> on </a:t>
            </a:r>
            <a:r>
              <a:rPr lang="nl-NL" b="0" i="0" u="none" strike="noStrike" dirty="0" err="1">
                <a:effectLst/>
                <a:latin typeface="system-ui"/>
              </a:rPr>
              <a:t>objects</a:t>
            </a:r>
            <a:r>
              <a:rPr lang="nl-NL" b="0" i="0" u="none" strike="noStrike" dirty="0">
                <a:effectLst/>
                <a:latin typeface="system-ui"/>
              </a:rPr>
              <a:t> or data </a:t>
            </a:r>
            <a:r>
              <a:rPr lang="nl-NL" b="0" i="0" u="none" strike="noStrike" dirty="0" err="1">
                <a:effectLst/>
                <a:latin typeface="system-ui"/>
              </a:rPr>
              <a:t>rather</a:t>
            </a:r>
            <a:r>
              <a:rPr lang="nl-NL" b="0" i="0" u="none" strike="noStrike" dirty="0">
                <a:effectLst/>
                <a:latin typeface="system-ui"/>
              </a:rPr>
              <a:t> </a:t>
            </a:r>
            <a:r>
              <a:rPr lang="nl-NL" b="0" i="0" u="none" strike="noStrike" dirty="0" err="1">
                <a:effectLst/>
                <a:latin typeface="system-ui"/>
              </a:rPr>
              <a:t>than</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is approach is well </a:t>
            </a:r>
            <a:r>
              <a:rPr lang="nl-NL" b="0" i="0" u="none" strike="noStrike" dirty="0" err="1">
                <a:effectLst/>
                <a:latin typeface="system-ui"/>
              </a:rPr>
              <a:t>suited</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projects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large </a:t>
            </a:r>
            <a:r>
              <a:rPr lang="nl-NL" b="0" i="0" u="none" strike="noStrike" dirty="0" err="1">
                <a:effectLst/>
                <a:latin typeface="system-ui"/>
              </a:rPr>
              <a:t>and</a:t>
            </a:r>
            <a:r>
              <a:rPr lang="nl-NL" b="0" i="0" u="none" strike="noStrike" dirty="0">
                <a:effectLst/>
                <a:latin typeface="system-ui"/>
              </a:rPr>
              <a:t> complex. </a:t>
            </a:r>
            <a:br>
              <a:rPr lang="nl-NL" b="0" i="0" u="none" strike="noStrike" dirty="0">
                <a:effectLst/>
                <a:latin typeface="system-ui"/>
              </a:rPr>
            </a:br>
            <a:r>
              <a:rPr lang="nl-NL" b="0" i="0" u="none" strike="noStrike" dirty="0">
                <a:effectLst/>
                <a:latin typeface="system-ui"/>
              </a:rPr>
              <a:t>The </a:t>
            </a:r>
            <a:r>
              <a:rPr lang="nl-NL" b="0" i="0" u="none" strike="noStrike" dirty="0" err="1">
                <a:effectLst/>
                <a:latin typeface="system-ui"/>
              </a:rPr>
              <a:t>structure</a:t>
            </a:r>
            <a:r>
              <a:rPr lang="nl-NL" b="0" i="0" u="none" strike="noStrike" dirty="0">
                <a:effectLst/>
                <a:latin typeface="system-ui"/>
              </a:rPr>
              <a:t> of OOP </a:t>
            </a:r>
            <a:r>
              <a:rPr lang="nl-NL" b="0" i="0" u="none" strike="noStrike" dirty="0" err="1">
                <a:effectLst/>
                <a:latin typeface="system-ui"/>
              </a:rPr>
              <a:t>makes</a:t>
            </a:r>
            <a:r>
              <a:rPr lang="nl-NL" b="0" i="0" u="none" strike="noStrike" dirty="0">
                <a:effectLst/>
                <a:latin typeface="system-ui"/>
              </a:rPr>
              <a:t> </a:t>
            </a:r>
            <a:r>
              <a:rPr lang="nl-NL" b="0" i="0" u="none" strike="noStrike" dirty="0" err="1">
                <a:effectLst/>
                <a:latin typeface="system-ui"/>
              </a:rPr>
              <a:t>it</a:t>
            </a:r>
            <a:r>
              <a:rPr lang="nl-NL" b="0" i="0" u="none" strike="noStrike" dirty="0">
                <a:effectLst/>
                <a:latin typeface="system-ui"/>
              </a:rPr>
              <a:t> </a:t>
            </a:r>
            <a:r>
              <a:rPr lang="nl-NL" b="0" i="0" u="none" strike="noStrike" dirty="0" err="1">
                <a:effectLst/>
                <a:latin typeface="system-ui"/>
              </a:rPr>
              <a:t>exceptionally</a:t>
            </a:r>
            <a:r>
              <a:rPr lang="nl-NL" b="0" i="0" u="none" strike="noStrike" dirty="0">
                <a:effectLst/>
                <a:latin typeface="system-ui"/>
              </a:rPr>
              <a:t> </a:t>
            </a:r>
            <a:r>
              <a:rPr lang="nl-NL" b="0" i="0" u="none" strike="noStrike" dirty="0" err="1">
                <a:effectLst/>
                <a:latin typeface="system-ui"/>
              </a:rPr>
              <a:t>suited</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collaborative</a:t>
            </a:r>
            <a:r>
              <a:rPr lang="nl-NL" b="0" i="0" u="none" strike="noStrike" dirty="0">
                <a:effectLst/>
                <a:latin typeface="system-ui"/>
              </a:rPr>
              <a:t> development </a:t>
            </a:r>
            <a:r>
              <a:rPr lang="nl-NL" b="0" i="0" u="none" strike="noStrike" dirty="0" err="1">
                <a:effectLst/>
                <a:latin typeface="system-ui"/>
              </a:rPr>
              <a:t>and</a:t>
            </a:r>
            <a:r>
              <a:rPr lang="nl-NL" b="0" i="0" u="none" strike="noStrike" dirty="0">
                <a:effectLst/>
                <a:latin typeface="system-ui"/>
              </a:rPr>
              <a:t> code </a:t>
            </a:r>
            <a:r>
              <a:rPr lang="nl-NL" b="0" i="0" u="none" strike="noStrike" dirty="0" err="1">
                <a:effectLst/>
                <a:latin typeface="system-ui"/>
              </a:rPr>
              <a:t>usability</a:t>
            </a:r>
            <a:r>
              <a:rPr lang="nl-NL" b="0" i="0" u="none" strike="noStrike" dirty="0">
                <a:effectLst/>
                <a:latin typeface="system-ui"/>
              </a:rPr>
              <a:t>.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project </a:t>
            </a:r>
            <a:r>
              <a:rPr lang="nl-NL" b="0" i="0" u="none" strike="noStrike" dirty="0" err="1">
                <a:effectLst/>
                <a:latin typeface="system-ui"/>
              </a:rPr>
              <a:t>often</a:t>
            </a:r>
            <a:r>
              <a:rPr lang="nl-NL" b="0" i="0" u="none" strike="noStrike" dirty="0">
                <a:effectLst/>
                <a:latin typeface="system-ui"/>
              </a:rPr>
              <a:t> have different </a:t>
            </a:r>
            <a:r>
              <a:rPr lang="nl-NL" b="0" i="0" u="none" strike="noStrike" dirty="0" err="1">
                <a:effectLst/>
                <a:latin typeface="system-ui"/>
              </a:rPr>
              <a:t>aspects</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them</a:t>
            </a:r>
            <a:r>
              <a:rPr lang="nl-NL" b="0" i="0" u="none" strike="noStrike" dirty="0">
                <a:effectLst/>
                <a:latin typeface="system-ui"/>
              </a:rPr>
              <a:t>. </a:t>
            </a:r>
            <a:r>
              <a:rPr lang="nl-NL" b="0" i="0" u="none" strike="noStrike" dirty="0" err="1">
                <a:effectLst/>
                <a:latin typeface="system-ui"/>
              </a:rPr>
              <a:t>Starting</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extracting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data, </a:t>
            </a:r>
            <a:r>
              <a:rPr lang="nl-NL" b="0" i="0" u="none" strike="noStrike" dirty="0" err="1">
                <a:effectLst/>
                <a:latin typeface="system-ui"/>
              </a:rPr>
              <a:t>some</a:t>
            </a:r>
            <a:r>
              <a:rPr lang="nl-NL" b="0" i="0" u="none" strike="noStrike" dirty="0">
                <a:effectLst/>
                <a:latin typeface="system-ui"/>
              </a:rPr>
              <a:t> preprocessing steps, </a:t>
            </a:r>
            <a:r>
              <a:rPr lang="nl-NL" b="0" i="0" u="none" strike="noStrike" dirty="0" err="1">
                <a:effectLst/>
                <a:latin typeface="system-ui"/>
              </a:rPr>
              <a:t>possible</a:t>
            </a:r>
            <a:r>
              <a:rPr lang="nl-NL" b="0" i="0" u="none" strike="noStrike" dirty="0">
                <a:effectLst/>
                <a:latin typeface="system-ui"/>
              </a:rPr>
              <a:t> filtering or </a:t>
            </a:r>
            <a:r>
              <a:rPr lang="nl-NL" b="0" i="0" u="none" strike="noStrike" dirty="0" err="1">
                <a:effectLst/>
                <a:latin typeface="system-ui"/>
              </a:rPr>
              <a:t>normalisation</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actual</a:t>
            </a:r>
            <a:r>
              <a:rPr lang="nl-NL" b="0" i="0" u="none" strike="noStrike" dirty="0">
                <a:effectLst/>
                <a:latin typeface="system-ui"/>
              </a:rPr>
              <a:t> analysis e.g. step </a:t>
            </a:r>
            <a:r>
              <a:rPr lang="nl-NL" b="0" i="0" u="none" strike="noStrike" dirty="0" err="1">
                <a:effectLst/>
                <a:latin typeface="system-ui"/>
              </a:rPr>
              <a:t>detection</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calculating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outcome</a:t>
            </a:r>
            <a:r>
              <a:rPr lang="nl-NL" b="0" i="0" u="none" strike="noStrike" dirty="0">
                <a:effectLst/>
                <a:latin typeface="system-ui"/>
              </a:rPr>
              <a:t> variables. </a:t>
            </a:r>
            <a:r>
              <a:rPr lang="nl-NL" b="0" i="0" u="none" strike="noStrike" dirty="0" err="1">
                <a:effectLst/>
                <a:latin typeface="system-ui"/>
              </a:rPr>
              <a:t>All</a:t>
            </a:r>
            <a:r>
              <a:rPr lang="nl-NL" b="0" i="0" u="none" strike="noStrike" dirty="0">
                <a:effectLst/>
                <a:latin typeface="system-ui"/>
              </a:rPr>
              <a:t> these different </a:t>
            </a:r>
            <a:r>
              <a:rPr lang="nl-NL" b="0" i="0" u="none" strike="noStrike" dirty="0" err="1">
                <a:effectLst/>
                <a:latin typeface="system-ui"/>
              </a:rPr>
              <a:t>components</a:t>
            </a:r>
            <a:r>
              <a:rPr lang="nl-NL" b="0" i="0" u="none" strike="noStrike" dirty="0">
                <a:effectLst/>
                <a:latin typeface="system-ui"/>
              </a:rPr>
              <a:t> of a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project </a:t>
            </a:r>
            <a:r>
              <a:rPr lang="nl-NL" b="0" i="0" u="none" strike="noStrike" dirty="0" err="1">
                <a:effectLst/>
                <a:latin typeface="system-ui"/>
              </a:rPr>
              <a:t>could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t>
            </a:r>
            <a:r>
              <a:rPr lang="nl-NL" b="0" i="0" u="none" strike="noStrike" dirty="0" err="1">
                <a:effectLst/>
                <a:latin typeface="system-ui"/>
              </a:rPr>
              <a:t>considered</a:t>
            </a:r>
            <a:r>
              <a:rPr lang="nl-NL" b="0" i="0" u="none" strike="noStrike" dirty="0">
                <a:effectLst/>
                <a:latin typeface="system-ui"/>
              </a:rPr>
              <a:t> </a:t>
            </a:r>
            <a:r>
              <a:rPr lang="nl-NL" b="1" i="0" u="none" strike="noStrike" dirty="0">
                <a:effectLst/>
                <a:latin typeface="system-ui"/>
              </a:rPr>
              <a:t>modules</a:t>
            </a:r>
            <a:r>
              <a:rPr lang="nl-NL" b="0" i="0" u="none" strike="noStrike" dirty="0">
                <a:effectLst/>
                <a:latin typeface="system-ui"/>
              </a:rPr>
              <a: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used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OOP </a:t>
            </a:r>
            <a:r>
              <a:rPr lang="nl-NL" b="0" i="0" u="none" strike="noStrike" dirty="0" err="1">
                <a:effectLst/>
                <a:latin typeface="system-ui"/>
              </a:rPr>
              <a:t>simplifies</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relationships</a:t>
            </a:r>
            <a:r>
              <a:rPr lang="nl-NL" b="0" i="0" u="none" strike="noStrike" dirty="0">
                <a:effectLst/>
                <a:latin typeface="system-ui"/>
              </a:rPr>
              <a:t> </a:t>
            </a:r>
            <a:r>
              <a:rPr lang="nl-NL" b="0" i="0" u="none" strike="noStrike" dirty="0" err="1">
                <a:effectLst/>
                <a:latin typeface="system-ui"/>
              </a:rPr>
              <a:t>within</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project. </a:t>
            </a:r>
            <a:r>
              <a:rPr lang="nl-NL" b="0" i="0" u="none" strike="noStrike" dirty="0" err="1">
                <a:effectLst/>
                <a:latin typeface="system-ui"/>
              </a:rPr>
              <a:t>However</a:t>
            </a:r>
            <a:r>
              <a:rPr lang="nl-NL" b="0" i="0" u="none" strike="noStrike" dirty="0">
                <a:effectLst/>
                <a:latin typeface="system-ui"/>
              </a:rPr>
              <a:t>, </a:t>
            </a:r>
            <a:r>
              <a:rPr lang="nl-NL" b="0" i="0" u="none" strike="noStrike" dirty="0" err="1">
                <a:effectLst/>
                <a:latin typeface="system-ui"/>
              </a:rPr>
              <a:t>it</a:t>
            </a:r>
            <a:r>
              <a:rPr lang="nl-NL" b="0" i="0" u="none" strike="noStrike" dirty="0">
                <a:effectLst/>
                <a:latin typeface="system-ui"/>
              </a:rPr>
              <a:t> </a:t>
            </a:r>
            <a:r>
              <a:rPr lang="nl-NL" b="0" i="0" u="none" strike="noStrike" dirty="0" err="1">
                <a:effectLst/>
                <a:latin typeface="system-ui"/>
              </a:rPr>
              <a:t>might</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hard </a:t>
            </a:r>
            <a:r>
              <a:rPr lang="nl-NL" b="0" i="0" u="none" strike="noStrike" dirty="0" err="1">
                <a:effectLst/>
                <a:latin typeface="system-ui"/>
              </a:rPr>
              <a:t>to</a:t>
            </a:r>
            <a:r>
              <a:rPr lang="nl-NL" b="0" i="0" u="none" strike="noStrike" dirty="0">
                <a:effectLst/>
                <a:latin typeface="system-ui"/>
              </a:rPr>
              <a:t> start </a:t>
            </a:r>
            <a:r>
              <a:rPr lang="nl-NL" b="0" i="0" u="none" strike="noStrike" dirty="0" err="1">
                <a:effectLst/>
                <a:latin typeface="system-ui"/>
              </a:rPr>
              <a:t>with</a:t>
            </a:r>
            <a:r>
              <a:rPr lang="nl-NL" b="0" i="0" u="none" strike="noStrike" dirty="0">
                <a:effectLst/>
                <a:latin typeface="system-ui"/>
              </a:rPr>
              <a:t>, as most </a:t>
            </a:r>
            <a:r>
              <a:rPr lang="nl-NL" b="0" i="0" u="none" strike="noStrike" dirty="0" err="1">
                <a:effectLst/>
                <a:latin typeface="system-ui"/>
              </a:rPr>
              <a:t>programming</a:t>
            </a:r>
            <a:r>
              <a:rPr lang="nl-NL" b="0" i="0" u="none" strike="noStrike" dirty="0">
                <a:effectLst/>
                <a:latin typeface="system-ui"/>
              </a:rPr>
              <a:t> is </a:t>
            </a:r>
            <a:r>
              <a:rPr lang="nl-NL" b="0" i="0" u="none" strike="noStrike" dirty="0" err="1">
                <a:effectLst/>
                <a:latin typeface="system-ui"/>
              </a:rPr>
              <a:t>taught</a:t>
            </a:r>
            <a:r>
              <a:rPr lang="nl-NL" b="0" i="0" u="none" strike="noStrike" dirty="0">
                <a:effectLst/>
                <a:latin typeface="system-ui"/>
              </a:rPr>
              <a:t> </a:t>
            </a:r>
            <a:r>
              <a:rPr lang="nl-NL" b="0" i="0" u="none" strike="noStrike" dirty="0" err="1">
                <a:effectLst/>
                <a:latin typeface="system-ui"/>
              </a:rPr>
              <a:t>using</a:t>
            </a:r>
            <a:r>
              <a:rPr lang="nl-NL" b="0" i="0" u="none" strike="noStrike" dirty="0">
                <a:effectLst/>
                <a:latin typeface="system-ui"/>
              </a:rPr>
              <a:t> a </a:t>
            </a:r>
            <a:r>
              <a:rPr lang="nl-NL" b="0" i="0" u="none" strike="noStrike" dirty="0" err="1">
                <a:effectLst/>
                <a:latin typeface="system-ui"/>
              </a:rPr>
              <a:t>functions</a:t>
            </a:r>
            <a:r>
              <a:rPr lang="nl-NL" b="0" i="0" u="none" strike="noStrike" dirty="0">
                <a:effectLst/>
                <a:latin typeface="system-ui"/>
              </a:rPr>
              <a:t> approach. </a:t>
            </a:r>
            <a:br>
              <a:rPr lang="nl-NL" b="0" i="0" u="none" strike="noStrike" dirty="0">
                <a:effectLst/>
                <a:latin typeface="system-ui"/>
              </a:rPr>
            </a:br>
            <a:endParaRPr lang="nl-NL" b="0" i="0" u="none" strike="noStrike" dirty="0">
              <a:effectLst/>
              <a:latin typeface="system-ui"/>
            </a:endParaRPr>
          </a:p>
          <a:p>
            <a:pPr algn="l"/>
            <a:r>
              <a:rPr lang="nl-NL" b="0" i="0" u="none" strike="noStrike" dirty="0">
                <a:effectLst/>
                <a:latin typeface="system-ui"/>
              </a:rPr>
              <a:t>The first step in OOP is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identify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objects</a:t>
            </a:r>
            <a:r>
              <a:rPr lang="nl-NL" b="0" i="0" u="none" strike="noStrike" dirty="0">
                <a:effectLst/>
                <a:latin typeface="system-ui"/>
              </a:rPr>
              <a:t> </a:t>
            </a:r>
            <a:r>
              <a:rPr lang="nl-NL" b="0" i="0" u="none" strike="noStrike" dirty="0" err="1">
                <a:effectLst/>
                <a:latin typeface="system-ui"/>
              </a:rPr>
              <a:t>you'd</a:t>
            </a:r>
            <a:r>
              <a:rPr lang="nl-NL" b="0" i="0" u="none" strike="noStrike" dirty="0">
                <a:effectLst/>
                <a:latin typeface="system-ui"/>
              </a:rPr>
              <a:t> want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manipulate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how</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relate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each</a:t>
            </a:r>
            <a:r>
              <a:rPr lang="nl-NL" b="0" i="0" u="none" strike="noStrike" dirty="0">
                <a:effectLst/>
                <a:latin typeface="system-ui"/>
              </a:rPr>
              <a:t> </a:t>
            </a:r>
            <a:r>
              <a:rPr lang="nl-NL" b="0" i="0" u="none" strike="noStrike" dirty="0" err="1">
                <a:effectLst/>
                <a:latin typeface="system-ui"/>
              </a:rPr>
              <a:t>other</a:t>
            </a:r>
            <a:r>
              <a:rPr lang="nl-NL" b="0" i="0" u="none" strike="noStrike" dirty="0">
                <a:effectLst/>
                <a:latin typeface="system-ui"/>
              </a:rPr>
              <a:t>. The </a:t>
            </a:r>
            <a:r>
              <a:rPr lang="nl-NL" b="0" i="0" u="none" strike="noStrike" dirty="0" err="1">
                <a:effectLst/>
                <a:latin typeface="system-ui"/>
              </a:rPr>
              <a:t>structure</a:t>
            </a:r>
            <a:r>
              <a:rPr lang="nl-NL" b="0" i="0" u="none" strike="noStrike" dirty="0">
                <a:effectLst/>
                <a:latin typeface="system-ui"/>
              </a:rPr>
              <a:t> of OOP is as </a:t>
            </a:r>
            <a:r>
              <a:rPr lang="nl-NL" b="0" i="0" u="none" strike="noStrike" dirty="0" err="1">
                <a:effectLst/>
                <a:latin typeface="system-ui"/>
              </a:rPr>
              <a:t>follows</a:t>
            </a:r>
            <a:r>
              <a:rPr lang="nl-NL" b="0" i="0" u="none" strike="noStrike" dirty="0">
                <a:effectLst/>
                <a:latin typeface="system-ui"/>
              </a:rPr>
              <a:t>:</a:t>
            </a:r>
          </a:p>
          <a:p>
            <a:endParaRPr lang="en-CA" dirty="0"/>
          </a:p>
          <a:p>
            <a:pPr algn="l"/>
            <a:r>
              <a:rPr lang="nl-NL" b="0" i="0" u="none" strike="noStrike" dirty="0">
                <a:effectLst/>
                <a:latin typeface="system-ui"/>
              </a:rPr>
              <a:t>Python is </a:t>
            </a:r>
            <a:r>
              <a:rPr lang="nl-NL" b="0" i="0" u="none" strike="noStrike" dirty="0" err="1">
                <a:effectLst/>
                <a:latin typeface="system-ui"/>
              </a:rPr>
              <a:t>currently</a:t>
            </a:r>
            <a:r>
              <a:rPr lang="nl-NL" b="0" i="0" u="none" strike="noStrike" dirty="0">
                <a:effectLst/>
                <a:latin typeface="system-ui"/>
              </a:rPr>
              <a:t> </a:t>
            </a:r>
            <a:r>
              <a:rPr lang="nl-NL" b="0" i="0" u="none" strike="noStrike" dirty="0" err="1">
                <a:effectLst/>
                <a:latin typeface="system-ui"/>
              </a:rPr>
              <a:t>one</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most </a:t>
            </a:r>
            <a:r>
              <a:rPr lang="nl-NL" b="0" i="0" u="none" strike="noStrike" dirty="0" err="1">
                <a:effectLst/>
                <a:latin typeface="system-ui"/>
              </a:rPr>
              <a:t>popular</a:t>
            </a:r>
            <a:r>
              <a:rPr lang="nl-NL" b="0" i="0" u="none" strike="noStrike" dirty="0">
                <a:effectLst/>
                <a:latin typeface="system-ui"/>
              </a:rPr>
              <a:t> </a:t>
            </a:r>
            <a:r>
              <a:rPr lang="nl-NL" b="0" i="0" u="none" strike="noStrike" dirty="0" err="1">
                <a:effectLst/>
                <a:latin typeface="system-ui"/>
              </a:rPr>
              <a:t>programming</a:t>
            </a:r>
            <a:r>
              <a:rPr lang="nl-NL" b="0" i="0" u="none" strike="noStrike" dirty="0">
                <a:effectLst/>
                <a:latin typeface="system-ui"/>
              </a:rPr>
              <a:t> </a:t>
            </a:r>
            <a:r>
              <a:rPr lang="nl-NL" b="0" i="0" u="none" strike="noStrike" dirty="0" err="1">
                <a:effectLst/>
                <a:latin typeface="system-ui"/>
              </a:rPr>
              <a:t>languages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is </a:t>
            </a:r>
            <a:r>
              <a:rPr lang="nl-NL" b="0" i="0" u="none" strike="noStrike" dirty="0" err="1">
                <a:effectLst/>
                <a:latin typeface="system-ui"/>
              </a:rPr>
              <a:t>build</a:t>
            </a:r>
            <a:r>
              <a:rPr lang="nl-NL" b="0" i="0" u="none" strike="noStrike" dirty="0">
                <a:effectLst/>
                <a:latin typeface="system-ui"/>
              </a:rPr>
              <a:t> </a:t>
            </a:r>
            <a:r>
              <a:rPr lang="nl-NL" b="0" i="0" u="none" strike="noStrike" dirty="0" err="1">
                <a:effectLst/>
                <a:latin typeface="system-ui"/>
              </a:rPr>
              <a:t>around</a:t>
            </a:r>
            <a:r>
              <a:rPr lang="nl-NL" b="0" i="0" u="none" strike="noStrike" dirty="0">
                <a:effectLst/>
                <a:latin typeface="system-ui"/>
              </a:rPr>
              <a:t> OOP. The </a:t>
            </a:r>
            <a:r>
              <a:rPr lang="nl-NL" b="0" i="0" u="none" strike="noStrike" dirty="0" err="1">
                <a:effectLst/>
                <a:latin typeface="system-ui"/>
              </a:rPr>
              <a:t>telltale</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code has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structure</a:t>
            </a:r>
            <a:r>
              <a:rPr lang="nl-NL" b="0" i="0" u="none" strike="noStrike" dirty="0">
                <a:effectLst/>
                <a:latin typeface="system-ui"/>
              </a:rPr>
              <a:t> of </a:t>
            </a:r>
            <a:r>
              <a:rPr lang="nl-NL" b="1" i="0" u="none" strike="noStrike" dirty="0" err="1">
                <a:effectLst/>
                <a:latin typeface="system-ui"/>
              </a:rPr>
              <a:t>object.method</a:t>
            </a:r>
            <a:r>
              <a:rPr lang="nl-NL" b="1" i="0" u="none" strike="noStrike" dirty="0">
                <a:effectLst/>
                <a:latin typeface="system-ui"/>
              </a:rPr>
              <a:t>()</a:t>
            </a:r>
            <a:r>
              <a:rPr lang="nl-NL" b="0" i="0" u="none" strike="noStrike" dirty="0">
                <a:effectLst/>
                <a:latin typeface="system-ui"/>
              </a:rPr>
              <a:t>. For </a:t>
            </a:r>
            <a:r>
              <a:rPr lang="nl-NL" b="0" i="0" u="none" strike="noStrike" dirty="0" err="1">
                <a:effectLst/>
                <a:latin typeface="system-ui"/>
              </a:rPr>
              <a:t>example</a:t>
            </a:r>
            <a:r>
              <a:rPr lang="nl-NL" b="0" i="0" u="none" strike="noStrike" dirty="0">
                <a:effectLst/>
                <a:latin typeface="system-ui"/>
              </a:rPr>
              <a:t>: </a:t>
            </a:r>
            <a:r>
              <a:rPr lang="nl-NL" b="0" i="0" u="none" strike="noStrike" dirty="0" err="1">
                <a:effectLst/>
                <a:latin typeface="system-ui"/>
              </a:rPr>
              <a:t>my_array.max</a:t>
            </a:r>
            <a:r>
              <a:rPr lang="nl-NL" b="0" i="0" u="none" strike="noStrike" dirty="0">
                <a:effectLst/>
                <a:latin typeface="system-ui"/>
              </a:rPr>
              <a:t>()---</a:t>
            </a:r>
            <a:r>
              <a:rPr lang="nl-NL" b="0" i="0" u="none" strike="noStrike" dirty="0" err="1">
                <a:effectLst/>
                <a:latin typeface="system-ui"/>
              </a:rPr>
              <a:t>find</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maximum </a:t>
            </a:r>
            <a:r>
              <a:rPr lang="nl-NL" b="0" i="0" u="none" strike="noStrike" dirty="0" err="1">
                <a:effectLst/>
                <a:latin typeface="system-ui"/>
              </a:rPr>
              <a:t>value</a:t>
            </a:r>
            <a:r>
              <a:rPr lang="nl-NL" b="0" i="0" u="none" strike="noStrike" dirty="0">
                <a:effectLst/>
                <a:latin typeface="system-ui"/>
              </a:rPr>
              <a:t> in </a:t>
            </a:r>
            <a:r>
              <a:rPr lang="nl-NL" b="0" i="0" u="none" strike="noStrike" dirty="0" err="1">
                <a:effectLst/>
                <a:latin typeface="system-ui"/>
              </a:rPr>
              <a:t>the</a:t>
            </a:r>
            <a:r>
              <a:rPr lang="nl-NL" b="0" i="0" u="none" strike="noStrike" dirty="0">
                <a:effectLst/>
                <a:latin typeface="system-ui"/>
              </a:rPr>
              <a:t> array; or </a:t>
            </a:r>
            <a:r>
              <a:rPr lang="nl-NL" b="0" i="0" u="none" strike="noStrike" dirty="0" err="1">
                <a:effectLst/>
                <a:latin typeface="system-ui"/>
              </a:rPr>
              <a:t>my_dataframe.head</a:t>
            </a:r>
            <a:r>
              <a:rPr lang="nl-NL" b="0" i="0" u="none" strike="noStrike" dirty="0">
                <a:effectLst/>
                <a:latin typeface="system-ui"/>
              </a:rPr>
              <a:t>()---displays </a:t>
            </a:r>
            <a:r>
              <a:rPr lang="nl-NL" b="0" i="0" u="none" strike="noStrike" dirty="0" err="1">
                <a:effectLst/>
                <a:latin typeface="system-ui"/>
              </a:rPr>
              <a:t>the</a:t>
            </a:r>
            <a:r>
              <a:rPr lang="nl-NL" b="0" i="0" u="none" strike="noStrike" dirty="0">
                <a:effectLst/>
                <a:latin typeface="system-ui"/>
              </a:rPr>
              <a:t> first 5 </a:t>
            </a:r>
            <a:r>
              <a:rPr lang="nl-NL" b="0" i="0" u="none" strike="noStrike" dirty="0" err="1">
                <a:effectLst/>
                <a:latin typeface="system-ui"/>
              </a:rPr>
              <a:t>rows</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Here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have </a:t>
            </a:r>
            <a:r>
              <a:rPr lang="nl-NL" b="0" i="0" u="none" strike="noStrike" dirty="0" err="1">
                <a:effectLst/>
                <a:latin typeface="system-ui"/>
              </a:rPr>
              <a:t>the</a:t>
            </a:r>
            <a:r>
              <a:rPr lang="nl-NL" b="0" i="0" u="none" strike="noStrike" dirty="0">
                <a:effectLst/>
                <a:latin typeface="system-ui"/>
              </a:rPr>
              <a:t> object </a:t>
            </a:r>
            <a:r>
              <a:rPr lang="nl-NL" b="0" i="0" u="none" strike="noStrike" dirty="0" err="1">
                <a:effectLst/>
                <a:latin typeface="system-ui"/>
              </a:rPr>
              <a:t>my_array</a:t>
            </a:r>
            <a:r>
              <a:rPr lang="nl-NL" b="0" i="0" u="none" strike="noStrike" dirty="0">
                <a:effectLst/>
                <a:latin typeface="system-ui"/>
              </a:rPr>
              <a:t> or </a:t>
            </a:r>
            <a:r>
              <a:rPr lang="nl-NL" b="0" i="0" u="none" strike="noStrike" dirty="0" err="1">
                <a:effectLst/>
                <a:latin typeface="system-ui"/>
              </a:rPr>
              <a:t>my_dataframe</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is </a:t>
            </a:r>
            <a:r>
              <a:rPr lang="nl-NL" b="0" i="0" u="none" strike="noStrike" dirty="0" err="1">
                <a:effectLst/>
                <a:latin typeface="system-ui"/>
              </a:rPr>
              <a:t>constructed</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Array or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using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functionality</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methods</a:t>
            </a:r>
            <a:r>
              <a:rPr lang="nl-NL" b="0" i="0" u="none" strike="noStrike" dirty="0">
                <a:effectLst/>
                <a:latin typeface="system-ui"/>
              </a:rPr>
              <a:t> like max() or </a:t>
            </a:r>
            <a:r>
              <a:rPr lang="nl-NL" b="0" i="0" u="none" strike="noStrike" dirty="0" err="1">
                <a:effectLst/>
                <a:latin typeface="system-ui"/>
              </a:rPr>
              <a:t>head</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data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t>
            </a:r>
            <a:r>
              <a:rPr lang="nl-NL" b="0" i="0" u="none" strike="noStrike" dirty="0" err="1">
                <a:effectLst/>
                <a:latin typeface="system-ui"/>
              </a:rPr>
              <a:t>manipulated</a:t>
            </a:r>
            <a:r>
              <a:rPr lang="nl-NL" b="0" i="0" u="none" strike="noStrike" dirty="0">
                <a:effectLst/>
                <a:latin typeface="system-ui"/>
              </a:rPr>
              <a:t>.</a:t>
            </a:r>
          </a:p>
          <a:p>
            <a:pPr algn="l"/>
            <a:r>
              <a:rPr lang="nl-NL" b="0" i="0" u="none" strike="noStrike" dirty="0" err="1">
                <a:effectLst/>
                <a:latin typeface="system-ui"/>
              </a:rPr>
              <a:t>Now</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know</a:t>
            </a:r>
            <a:r>
              <a:rPr lang="nl-NL" b="0" i="0" u="none" strike="noStrike" dirty="0">
                <a:effectLst/>
                <a:latin typeface="system-ui"/>
              </a:rPr>
              <a:t> a bit </a:t>
            </a:r>
            <a:r>
              <a:rPr lang="nl-NL" b="0" i="0" u="none" strike="noStrike" dirty="0" err="1">
                <a:effectLst/>
                <a:latin typeface="system-ui"/>
              </a:rPr>
              <a:t>about</a:t>
            </a:r>
            <a:r>
              <a:rPr lang="nl-NL" b="0" i="0" u="none" strike="noStrike" dirty="0">
                <a:effectLst/>
                <a:latin typeface="system-ui"/>
              </a:rPr>
              <a:t> OOP, we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a:t>
            </a:r>
            <a:r>
              <a:rPr lang="nl-NL" b="0" i="0" u="none" strike="noStrike" dirty="0" err="1">
                <a:effectLst/>
                <a:latin typeface="system-ui"/>
              </a:rPr>
              <a:t>knowledge</a:t>
            </a:r>
            <a:r>
              <a:rPr lang="nl-NL" b="0" i="0" u="none" strike="noStrike" dirty="0">
                <a:effectLst/>
                <a:latin typeface="system-ui"/>
              </a:rPr>
              <a:t> on </a:t>
            </a:r>
            <a:r>
              <a:rPr lang="nl-NL" b="0" i="0" u="none" strike="noStrike" dirty="0" err="1">
                <a:effectLst/>
                <a:latin typeface="system-ui"/>
              </a:rPr>
              <a:t>working</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data. Every object, </a:t>
            </a:r>
            <a:r>
              <a:rPr lang="nl-NL" b="0" i="0" u="none" strike="noStrike" dirty="0" err="1">
                <a:effectLst/>
                <a:latin typeface="system-ui"/>
              </a:rPr>
              <a:t>such</a:t>
            </a:r>
            <a:r>
              <a:rPr lang="nl-NL" b="0" i="0" u="none" strike="noStrike" dirty="0">
                <a:effectLst/>
                <a:latin typeface="system-ui"/>
              </a:rPr>
              <a:t> as a </a:t>
            </a:r>
            <a:r>
              <a:rPr lang="nl-NL" b="0" i="0" u="none" strike="noStrike" dirty="0" err="1">
                <a:effectLst/>
                <a:latin typeface="system-ui"/>
              </a:rPr>
              <a:t>numpy</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or </a:t>
            </a:r>
            <a:r>
              <a:rPr lang="nl-NL" b="0" i="0" u="none" strike="noStrike" dirty="0" err="1">
                <a:effectLst/>
                <a:latin typeface="system-ui"/>
              </a:rPr>
              <a:t>pyplot</a:t>
            </a:r>
            <a:r>
              <a:rPr lang="nl-NL" b="0" i="0" u="none" strike="noStrike" dirty="0">
                <a:effectLst/>
                <a:latin typeface="system-ui"/>
              </a:rPr>
              <a:t> object has </a:t>
            </a:r>
            <a:r>
              <a:rPr lang="nl-NL" b="0" i="1" u="none" strike="noStrike" dirty="0" err="1">
                <a:effectLst/>
                <a:latin typeface="system-ui"/>
              </a:rPr>
              <a:t>methods</a:t>
            </a:r>
            <a:r>
              <a:rPr lang="nl-NL" b="0" i="0" u="none" strike="noStrike" dirty="0">
                <a:effectLst/>
                <a:latin typeface="system-ui"/>
              </a:rPr>
              <a:t> </a:t>
            </a:r>
            <a:r>
              <a:rPr lang="nl-NL" b="0" i="0" u="none" strike="noStrike" dirty="0" err="1">
                <a:effectLst/>
                <a:latin typeface="system-ui"/>
              </a:rPr>
              <a:t>associated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it. </a:t>
            </a:r>
            <a:r>
              <a:rPr lang="nl-NL" b="1" i="0" u="none" strike="noStrike" dirty="0">
                <a:effectLst/>
                <a:latin typeface="system-ui"/>
              </a:rPr>
              <a:t>Tip:</a:t>
            </a:r>
            <a:r>
              <a:rPr lang="nl-NL" b="0" i="0" u="none" strike="noStrike" dirty="0">
                <a:effectLst/>
                <a:latin typeface="system-ui"/>
              </a:rPr>
              <a:t> </a:t>
            </a:r>
            <a:r>
              <a:rPr lang="nl-NL" b="0" i="0" u="none" strike="noStrike" dirty="0" err="1">
                <a:effectLst/>
                <a:latin typeface="system-ui"/>
              </a:rPr>
              <a:t>Within</a:t>
            </a:r>
            <a:r>
              <a:rPr lang="nl-NL" b="0" i="0" u="none" strike="noStrike" dirty="0">
                <a:effectLst/>
                <a:latin typeface="system-ui"/>
              </a:rPr>
              <a:t> </a:t>
            </a:r>
            <a:r>
              <a:rPr lang="nl-NL" b="0" i="0" u="none" strike="noStrike" dirty="0" err="1">
                <a:effectLst/>
                <a:latin typeface="system-ui"/>
              </a:rPr>
              <a:t>Jupyter</a:t>
            </a:r>
            <a:r>
              <a:rPr lang="nl-NL" b="0" i="0" u="none" strike="noStrike" dirty="0">
                <a:effectLst/>
                <a:latin typeface="system-ui"/>
              </a:rPr>
              <a:t> notebook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TAB button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overview</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available</a:t>
            </a:r>
            <a:r>
              <a:rPr lang="nl-NL" b="0" i="0" u="none" strike="noStrike" dirty="0">
                <a:effectLst/>
                <a:latin typeface="system-ui"/>
              </a:rPr>
              <a:t> </a:t>
            </a:r>
            <a:r>
              <a:rPr lang="nl-NL" b="0" i="0" u="none" strike="noStrike" dirty="0" err="1">
                <a:effectLst/>
                <a:latin typeface="system-ui"/>
              </a:rPr>
              <a:t>methods</a:t>
            </a:r>
            <a:r>
              <a:rPr lang="nl-NL" b="0" i="0" u="none" strike="noStrike" dirty="0">
                <a:effectLst/>
                <a:latin typeface="system-ui"/>
              </a:rPr>
              <a:t>. For </a:t>
            </a:r>
            <a:r>
              <a:rPr lang="nl-NL" b="0" i="0" u="none" strike="noStrike" dirty="0" err="1">
                <a:effectLst/>
                <a:latin typeface="system-ui"/>
              </a:rPr>
              <a:t>example</a:t>
            </a:r>
            <a:r>
              <a:rPr lang="nl-NL" b="0" i="0" u="none" strike="noStrike" dirty="0">
                <a:effectLst/>
                <a:latin typeface="system-ui"/>
              </a:rPr>
              <a:t>: pd. + TAB</a:t>
            </a:r>
          </a:p>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33</a:t>
            </a:fld>
            <a:endParaRPr lang="en-CA"/>
          </a:p>
        </p:txBody>
      </p:sp>
    </p:spTree>
    <p:extLst>
      <p:ext uri="{BB962C8B-B14F-4D97-AF65-F5344CB8AC3E}">
        <p14:creationId xmlns:p14="http://schemas.microsoft.com/office/powerpoint/2010/main" val="4097014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u="none" strike="noStrike" dirty="0">
                <a:effectLst/>
                <a:latin typeface="system-ui"/>
              </a:rPr>
              <a:t>For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will</a:t>
            </a:r>
            <a:r>
              <a:rPr lang="nl-NL" b="0" i="0" u="none" strike="noStrike" dirty="0">
                <a:effectLst/>
                <a:latin typeface="system-ui"/>
              </a:rPr>
              <a:t> </a:t>
            </a:r>
            <a:r>
              <a:rPr lang="nl-NL" b="0" i="0" u="none" strike="noStrike" dirty="0" err="1">
                <a:effectLst/>
                <a:latin typeface="system-ui"/>
              </a:rPr>
              <a:t>definitely</a:t>
            </a:r>
            <a:r>
              <a:rPr lang="nl-NL" b="0" i="0" u="none" strike="noStrike" dirty="0">
                <a:effectLst/>
                <a:latin typeface="system-ui"/>
              </a:rPr>
              <a:t> </a:t>
            </a:r>
            <a:r>
              <a:rPr lang="nl-NL" b="0" i="0" u="none" strike="noStrike" dirty="0" err="1">
                <a:effectLst/>
                <a:latin typeface="system-ui"/>
              </a:rPr>
              <a:t>encounter</a:t>
            </a:r>
            <a:r>
              <a:rPr lang="nl-NL" b="0" i="0" u="none" strike="noStrike" dirty="0">
                <a:effectLst/>
                <a:latin typeface="system-ui"/>
              </a:rPr>
              <a:t> as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scientist</a:t>
            </a:r>
            <a:r>
              <a:rPr lang="nl-NL" b="0" i="0" u="none" strike="noStrike" dirty="0">
                <a:effectLst/>
                <a:latin typeface="system-ui"/>
              </a:rPr>
              <a:t> are: </a:t>
            </a:r>
            <a:r>
              <a:rPr lang="nl-NL" b="1" i="0" u="none" strike="noStrike" dirty="0">
                <a:effectLst/>
                <a:latin typeface="system-ui"/>
                <a:hlinkClick r:id="rId3"/>
              </a:rPr>
              <a:t>NumPy</a:t>
            </a:r>
            <a:r>
              <a:rPr lang="nl-NL" b="0" i="0" u="none" strike="noStrike" dirty="0">
                <a:effectLst/>
                <a:latin typeface="system-ui"/>
              </a:rPr>
              <a:t>, </a:t>
            </a:r>
            <a:r>
              <a:rPr lang="nl-NL" b="1" i="0" u="none" strike="noStrike" dirty="0">
                <a:effectLst/>
                <a:latin typeface="system-ui"/>
                <a:hlinkClick r:id="rId4"/>
              </a:rPr>
              <a:t>pandas</a:t>
            </a:r>
            <a:r>
              <a:rPr lang="nl-NL" b="0" i="0" u="none" strike="noStrike" dirty="0">
                <a:effectLst/>
                <a:latin typeface="system-ui"/>
              </a:rPr>
              <a:t>, </a:t>
            </a:r>
            <a:r>
              <a:rPr lang="nl-NL" b="1" i="0" u="none" strike="noStrike" dirty="0">
                <a:effectLst/>
                <a:latin typeface="system-ui"/>
                <a:hlinkClick r:id="rId5"/>
              </a:rPr>
              <a:t>SciPy</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6"/>
              </a:rPr>
              <a:t>Matplotlib</a:t>
            </a:r>
            <a:r>
              <a:rPr lang="nl-NL" b="0" i="0" u="none" strike="noStrike" dirty="0">
                <a:effectLst/>
                <a:latin typeface="system-ui"/>
              </a:rPr>
              <a:t>. </a:t>
            </a:r>
            <a:r>
              <a:rPr lang="nl-NL" b="0" i="0" u="none" strike="noStrike" dirty="0" err="1">
                <a:effectLst/>
                <a:latin typeface="system-ui"/>
              </a:rPr>
              <a:t>Before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need</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make </a:t>
            </a:r>
            <a:r>
              <a:rPr lang="nl-NL" b="0" i="0" u="none" strike="noStrike" dirty="0" err="1">
                <a:effectLst/>
                <a:latin typeface="system-ui"/>
              </a:rPr>
              <a:t>sure</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are </a:t>
            </a:r>
            <a:r>
              <a:rPr lang="nl-NL" b="0" i="0" u="none" strike="noStrike" dirty="0" err="1">
                <a:effectLst/>
                <a:latin typeface="system-ui"/>
              </a:rPr>
              <a:t>installed</a:t>
            </a:r>
            <a:r>
              <a:rPr lang="nl-NL" b="0" i="0" u="none" strike="noStrike" dirty="0">
                <a:effectLst/>
                <a:latin typeface="system-ui"/>
              </a:rPr>
              <a:t> in </a:t>
            </a:r>
            <a:r>
              <a:rPr lang="nl-NL" b="0" i="0" u="none" strike="noStrike" dirty="0" err="1">
                <a:effectLst/>
                <a:latin typeface="system-ui"/>
              </a:rPr>
              <a:t>your</a:t>
            </a:r>
            <a:r>
              <a:rPr lang="nl-NL" b="0" i="0" u="none" strike="noStrike" dirty="0">
                <a:effectLst/>
                <a:latin typeface="system-ui"/>
              </a:rPr>
              <a:t> virtual environment. These </a:t>
            </a:r>
            <a:r>
              <a:rPr lang="nl-NL" b="0" i="0" u="none" strike="noStrike" dirty="0" err="1">
                <a:effectLst/>
                <a:latin typeface="system-ui"/>
              </a:rPr>
              <a:t>three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work</a:t>
            </a:r>
            <a:r>
              <a:rPr lang="nl-NL" b="0" i="0" u="none" strike="noStrike" dirty="0">
                <a:effectLst/>
                <a:latin typeface="system-ui"/>
              </a:rPr>
              <a:t> </a:t>
            </a:r>
            <a:r>
              <a:rPr lang="nl-NL" b="0" i="0" u="none" strike="noStrike" dirty="0" err="1">
                <a:effectLst/>
                <a:latin typeface="system-ui"/>
              </a:rPr>
              <a:t>seamlessly</a:t>
            </a:r>
            <a:r>
              <a:rPr lang="nl-NL" b="0" i="0" u="none" strike="noStrike" dirty="0">
                <a:effectLst/>
                <a:latin typeface="system-ui"/>
              </a:rPr>
              <a:t> </a:t>
            </a:r>
            <a:r>
              <a:rPr lang="nl-NL" b="0" i="0" u="none" strike="noStrike" dirty="0" err="1">
                <a:effectLst/>
                <a:latin typeface="system-ui"/>
              </a:rPr>
              <a:t>together</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the</a:t>
            </a:r>
            <a:r>
              <a:rPr lang="nl-NL" b="0" i="0" u="none" strike="noStrike" dirty="0">
                <a:effectLst/>
                <a:latin typeface="system-ui"/>
              </a:rPr>
              <a:t> best </a:t>
            </a:r>
            <a:r>
              <a:rPr lang="nl-NL" b="0" i="0" u="none" strike="noStrike" dirty="0" err="1">
                <a:effectLst/>
                <a:latin typeface="system-ui"/>
              </a:rPr>
              <a:t>experience</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handling large </a:t>
            </a:r>
            <a:r>
              <a:rPr lang="nl-NL" b="0" i="0" u="none" strike="noStrike" dirty="0" err="1">
                <a:effectLst/>
                <a:latin typeface="system-ui"/>
              </a:rPr>
              <a:t>data-sets</a:t>
            </a:r>
            <a:r>
              <a:rPr lang="nl-NL" b="0" i="0" u="none" strike="noStrike" dirty="0">
                <a:effectLst/>
                <a:latin typeface="system-ui"/>
              </a:rPr>
              <a:t>.</a:t>
            </a:r>
            <a:br>
              <a:rPr lang="nl-NL" b="0" i="0" u="none" strike="noStrike" dirty="0">
                <a:effectLst/>
                <a:latin typeface="system-ui"/>
              </a:rPr>
            </a:br>
            <a:r>
              <a:rPr lang="nl-NL" b="0" i="0" u="none" strike="noStrike" dirty="0">
                <a:effectLst/>
                <a:latin typeface="system-ui"/>
              </a:rPr>
              <a:t>Important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follow </a:t>
            </a:r>
            <a:r>
              <a:rPr lang="nl-NL" b="0" i="0" u="none" strike="noStrike" dirty="0" err="1">
                <a:effectLst/>
                <a:latin typeface="system-ui"/>
              </a:rPr>
              <a:t>the</a:t>
            </a:r>
            <a:r>
              <a:rPr lang="nl-NL" b="0" i="0" u="none" strike="noStrike" dirty="0">
                <a:effectLst/>
                <a:latin typeface="system-ui"/>
              </a:rPr>
              <a:t> OOP </a:t>
            </a:r>
            <a:r>
              <a:rPr lang="nl-NL" b="0" i="0" u="none" strike="noStrike" dirty="0" err="1">
                <a:effectLst/>
                <a:latin typeface="system-ui"/>
              </a:rPr>
              <a:t>structure</a:t>
            </a:r>
            <a:r>
              <a:rPr lang="nl-NL" b="0" i="0" u="none" strike="noStrike" dirty="0">
                <a:effectLst/>
                <a:latin typeface="system-ui"/>
              </a:rPr>
              <a:t>. </a:t>
            </a:r>
            <a:r>
              <a:rPr lang="nl-NL" b="0" i="0" u="none" strike="noStrike" dirty="0" err="1">
                <a:effectLst/>
                <a:latin typeface="system-ui"/>
              </a:rPr>
              <a:t>What</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means </a:t>
            </a:r>
            <a:r>
              <a:rPr lang="nl-NL" b="0" i="0" u="none" strike="noStrike" dirty="0" err="1">
                <a:effectLst/>
                <a:latin typeface="system-ui"/>
              </a:rPr>
              <a:t>concretely</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blueprint of </a:t>
            </a:r>
            <a:r>
              <a:rPr lang="nl-NL" b="0" i="1" u="none" strike="noStrike" dirty="0" err="1">
                <a:effectLst/>
                <a:latin typeface="system-ui"/>
              </a:rPr>
              <a:t>ndarray</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create</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array object b = </a:t>
            </a:r>
            <a:r>
              <a:rPr lang="nl-NL" b="0" i="0" u="none" strike="noStrike" dirty="0" err="1">
                <a:effectLst/>
                <a:latin typeface="system-ui"/>
              </a:rPr>
              <a:t>np.arange</a:t>
            </a:r>
            <a:r>
              <a:rPr lang="nl-NL" b="0" i="0" u="none" strike="noStrike" dirty="0">
                <a:effectLst/>
                <a:latin typeface="system-ui"/>
              </a:rPr>
              <a:t>(12).</a:t>
            </a:r>
            <a:r>
              <a:rPr lang="nl-NL" b="0" i="0" u="none" strike="noStrike" dirty="0" err="1">
                <a:effectLst/>
                <a:latin typeface="system-ui"/>
              </a:rPr>
              <a:t>reshape</a:t>
            </a:r>
            <a:r>
              <a:rPr lang="nl-NL" b="0" i="0" u="none" strike="noStrike" dirty="0">
                <a:effectLst/>
                <a:latin typeface="system-ui"/>
              </a:rPr>
              <a:t>(3, 4),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then</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directly</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t>
            </a:r>
            <a:r>
              <a:rPr lang="nl-NL" b="0" i="0" u="none" strike="noStrike" dirty="0" err="1">
                <a:effectLst/>
                <a:latin typeface="system-ui"/>
              </a:rPr>
              <a:t>methods</a:t>
            </a:r>
            <a:r>
              <a:rPr lang="nl-NL" b="0" i="0" u="none" strike="noStrike" dirty="0">
                <a:effectLst/>
                <a:latin typeface="system-ui"/>
              </a:rPr>
              <a:t> on </a:t>
            </a:r>
            <a:r>
              <a:rPr lang="nl-NL" b="0" i="0" u="none" strike="noStrike" dirty="0" err="1">
                <a:effectLst/>
                <a:latin typeface="system-ui"/>
              </a:rPr>
              <a:t>that</a:t>
            </a:r>
            <a:r>
              <a:rPr lang="nl-NL" b="0" i="0" u="none" strike="noStrike" dirty="0">
                <a:effectLst/>
                <a:latin typeface="system-ui"/>
              </a:rPr>
              <a:t> object </a:t>
            </a:r>
            <a:r>
              <a:rPr lang="nl-NL" b="0" i="0" u="none" strike="noStrike" dirty="0" err="1">
                <a:effectLst/>
                <a:latin typeface="system-ui"/>
              </a:rPr>
              <a:t>b.cumsum</a:t>
            </a:r>
            <a:r>
              <a:rPr lang="nl-NL" b="0" i="0" u="none" strike="noStrike" dirty="0">
                <a:effectLst/>
                <a:latin typeface="system-ui"/>
              </a:rPr>
              <a:t>(</a:t>
            </a:r>
            <a:r>
              <a:rPr lang="nl-NL" b="0" i="0" u="none" strike="noStrike" dirty="0" err="1">
                <a:effectLst/>
                <a:latin typeface="system-ui"/>
              </a:rPr>
              <a:t>axis</a:t>
            </a:r>
            <a:r>
              <a:rPr lang="nl-NL" b="0" i="0" u="none" strike="noStrike" dirty="0">
                <a:effectLst/>
                <a:latin typeface="system-ui"/>
              </a:rPr>
              <a:t>=1). The </a:t>
            </a:r>
            <a:r>
              <a:rPr lang="nl-NL" b="0" i="0" u="none" strike="noStrike" dirty="0" err="1">
                <a:effectLst/>
                <a:latin typeface="system-ui"/>
              </a:rPr>
              <a:t>same</a:t>
            </a:r>
            <a:r>
              <a:rPr lang="nl-NL" b="0" i="0" u="none" strike="noStrike" dirty="0">
                <a:effectLst/>
                <a:latin typeface="system-ui"/>
              </a:rPr>
              <a:t> is </a:t>
            </a:r>
            <a:r>
              <a:rPr lang="nl-NL" b="0" i="0" u="none" strike="noStrike" dirty="0" err="1">
                <a:effectLst/>
                <a:latin typeface="system-ui"/>
              </a:rPr>
              <a:t>true</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matplotlib</a:t>
            </a:r>
            <a:r>
              <a:rPr lang="nl-NL" b="0" i="0" u="none" strike="noStrike" dirty="0">
                <a:effectLst/>
                <a:latin typeface="system-ui"/>
              </a:rPr>
              <a:t> </a:t>
            </a:r>
            <a:r>
              <a:rPr lang="nl-NL" b="0" i="0" u="none" strike="noStrike" dirty="0" err="1">
                <a:effectLst/>
                <a:latin typeface="system-ui"/>
              </a:rPr>
              <a:t>pyplot</a:t>
            </a:r>
            <a:r>
              <a:rPr lang="nl-NL" b="0" i="0" u="none" strike="noStrike" dirty="0">
                <a:effectLst/>
                <a:latin typeface="system-ui"/>
              </a:rPr>
              <a:t>.</a:t>
            </a:r>
          </a:p>
          <a:p>
            <a:pPr algn="l"/>
            <a:r>
              <a:rPr lang="nl-NL" b="1" i="0" u="none" strike="noStrike" dirty="0">
                <a:effectLst/>
                <a:latin typeface="system-ui"/>
              </a:rPr>
              <a:t>Tip:</a:t>
            </a:r>
            <a:r>
              <a:rPr lang="nl-NL" b="0" i="0" u="none" strike="noStrike" dirty="0">
                <a:effectLst/>
                <a:latin typeface="system-ui"/>
              </a:rPr>
              <a:t> It is </a:t>
            </a:r>
            <a:r>
              <a:rPr lang="nl-NL" b="0" i="0" u="none" strike="noStrike" dirty="0" err="1">
                <a:effectLst/>
                <a:latin typeface="system-ui"/>
              </a:rPr>
              <a:t>impossible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list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possibilities</a:t>
            </a:r>
            <a:r>
              <a:rPr lang="nl-NL" b="0" i="0" u="none" strike="noStrike" dirty="0">
                <a:effectLst/>
                <a:latin typeface="system-ui"/>
              </a:rPr>
              <a:t> in </a:t>
            </a:r>
            <a:r>
              <a:rPr lang="nl-NL" b="0" i="0" u="none" strike="noStrike" dirty="0" err="1">
                <a:effectLst/>
                <a:latin typeface="system-ui"/>
              </a:rPr>
              <a:t>this</a:t>
            </a:r>
            <a:r>
              <a:rPr lang="nl-NL" b="0" i="0" u="none" strike="noStrike" dirty="0">
                <a:effectLst/>
                <a:latin typeface="system-ui"/>
              </a:rPr>
              <a:t> seminar, </a:t>
            </a:r>
            <a:r>
              <a:rPr lang="nl-NL" b="0" i="0" u="none" strike="noStrike" dirty="0" err="1">
                <a:effectLst/>
                <a:latin typeface="system-ui"/>
              </a:rPr>
              <a:t>therefore</a:t>
            </a:r>
            <a:r>
              <a:rPr lang="nl-NL" b="0" i="0" u="none" strike="noStrike" dirty="0">
                <a:effectLst/>
                <a:latin typeface="system-ui"/>
              </a:rPr>
              <a:t> </a:t>
            </a:r>
            <a:r>
              <a:rPr lang="nl-NL" b="1" i="0" u="none" strike="noStrike" dirty="0">
                <a:effectLst/>
                <a:latin typeface="system-ui"/>
                <a:hlinkClick r:id="rId7"/>
              </a:rPr>
              <a:t>NumPy: the absolute basics for beginners</a:t>
            </a:r>
            <a:r>
              <a:rPr lang="nl-NL" b="0" i="0" u="none" strike="noStrike" dirty="0">
                <a:effectLst/>
                <a:latin typeface="system-ui"/>
              </a:rPr>
              <a:t>, </a:t>
            </a:r>
            <a:r>
              <a:rPr lang="nl-NL" b="1" i="0" u="none" strike="noStrike" dirty="0">
                <a:effectLst/>
                <a:latin typeface="system-ui"/>
                <a:hlinkClick r:id="rId8"/>
              </a:rPr>
              <a:t>pandas cheat sheet</a:t>
            </a:r>
            <a:r>
              <a:rPr lang="nl-NL" b="0" i="0" u="none" strike="noStrike" dirty="0">
                <a:effectLst/>
                <a:latin typeface="system-ui"/>
              </a:rPr>
              <a:t>, </a:t>
            </a:r>
            <a:r>
              <a:rPr lang="nl-NL" b="1" i="0" u="none" strike="noStrike" dirty="0">
                <a:effectLst/>
                <a:latin typeface="system-ui"/>
                <a:hlinkClick r:id="rId9"/>
              </a:rPr>
              <a:t>SciPy User Guide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10"/>
              </a:rPr>
              <a:t>matplotlib quick start guide</a:t>
            </a:r>
            <a:r>
              <a:rPr lang="nl-NL" b="0" i="0" u="none" strike="noStrike" dirty="0">
                <a:effectLst/>
                <a:latin typeface="system-ui"/>
              </a:rPr>
              <a:t> are a </a:t>
            </a:r>
            <a:r>
              <a:rPr lang="nl-NL" b="0" i="0" u="none" strike="noStrike" dirty="0" err="1">
                <a:effectLst/>
                <a:latin typeface="system-ui"/>
              </a:rPr>
              <a:t>very</a:t>
            </a:r>
            <a:r>
              <a:rPr lang="nl-NL" b="0" i="0" u="none" strike="noStrike" dirty="0">
                <a:effectLst/>
                <a:latin typeface="system-ui"/>
              </a:rPr>
              <a:t> </a:t>
            </a:r>
            <a:r>
              <a:rPr lang="nl-NL" b="0" i="0" u="none" strike="noStrike" dirty="0" err="1">
                <a:effectLst/>
                <a:latin typeface="system-ui"/>
              </a:rPr>
              <a:t>usefull</a:t>
            </a:r>
            <a:r>
              <a:rPr lang="nl-NL" b="0" i="0" u="none" strike="noStrike" dirty="0">
                <a:effectLst/>
                <a:latin typeface="system-ui"/>
              </a:rPr>
              <a:t> </a:t>
            </a:r>
            <a:r>
              <a:rPr lang="nl-NL" b="0" i="0" u="none" strike="noStrike" dirty="0" err="1">
                <a:effectLst/>
                <a:latin typeface="system-ui"/>
              </a:rPr>
              <a:t>reference</a:t>
            </a:r>
            <a:r>
              <a:rPr lang="nl-NL" b="0" i="0" u="none" strike="noStrike" dirty="0">
                <a:effectLst/>
                <a:latin typeface="system-ui"/>
              </a:rPr>
              <a:t> guides.</a:t>
            </a:r>
          </a:p>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34</a:t>
            </a:fld>
            <a:endParaRPr lang="en-CA"/>
          </a:p>
        </p:txBody>
      </p:sp>
    </p:spTree>
    <p:extLst>
      <p:ext uri="{BB962C8B-B14F-4D97-AF65-F5344CB8AC3E}">
        <p14:creationId xmlns:p14="http://schemas.microsoft.com/office/powerpoint/2010/main" val="1248863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seminar is hardly enough for you to learn Python. Therefore, the aim is to give you a crude introduction to the language and give you the basic knowledge needed to get started. </a:t>
            </a:r>
          </a:p>
          <a:p>
            <a:r>
              <a:rPr lang="en-CA" dirty="0"/>
              <a:t>The information in the introduction will be enough to understand basic python concepts that you will inspect in the tutorials. The accompanying </a:t>
            </a:r>
            <a:r>
              <a:rPr lang="en-CA" dirty="0" err="1"/>
              <a:t>Jupyter</a:t>
            </a:r>
            <a:r>
              <a:rPr lang="en-CA" dirty="0"/>
              <a:t> Notebook is there as a very succinct reference guide that you can use during the seminar.  </a:t>
            </a:r>
          </a:p>
          <a:p>
            <a:r>
              <a:rPr lang="en-CA" dirty="0"/>
              <a:t>Our goal, in this first introduction, will be to help you understand the syntax of the python language and its environment. We will also strive to give you a basic understanding of the python documentation so you’ll be able to read and implement the different libraries. </a:t>
            </a:r>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60843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36</a:t>
            </a:fld>
            <a:endParaRPr lang="en-CA"/>
          </a:p>
        </p:txBody>
      </p:sp>
    </p:spTree>
    <p:extLst>
      <p:ext uri="{BB962C8B-B14F-4D97-AF65-F5344CB8AC3E}">
        <p14:creationId xmlns:p14="http://schemas.microsoft.com/office/powerpoint/2010/main" val="3783928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12051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Google and stack overflow are your friends. </a:t>
            </a:r>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4</a:t>
            </a:fld>
            <a:endParaRPr lang="en-CA"/>
          </a:p>
        </p:txBody>
      </p:sp>
    </p:spTree>
    <p:extLst>
      <p:ext uri="{BB962C8B-B14F-4D97-AF65-F5344CB8AC3E}">
        <p14:creationId xmlns:p14="http://schemas.microsoft.com/office/powerpoint/2010/main" val="120965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950764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noProof="0" dirty="0"/>
              <a:t>If you have installed GitHub desktop, then that is the absolute easiest thing to do. </a:t>
            </a:r>
          </a:p>
          <a:p>
            <a:r>
              <a:rPr lang="en-CA" noProof="0" dirty="0"/>
              <a:t>If you are feeling hardcore, you can copy the code from that webpage into the terminal or command line. </a:t>
            </a:r>
          </a:p>
          <a:p>
            <a:r>
              <a:rPr lang="en-CA" noProof="0" dirty="0"/>
              <a:t>Important note: You need to create a </a:t>
            </a:r>
            <a:r>
              <a:rPr lang="en-CA" b="0" i="0" u="none" strike="noStrike" noProof="0" dirty="0">
                <a:solidFill>
                  <a:srgbClr val="040C28"/>
                </a:solidFill>
                <a:effectLst/>
                <a:latin typeface="Google Sans"/>
              </a:rPr>
              <a:t>personal access token! And fill that in, instead of your password. </a:t>
            </a:r>
            <a:endParaRPr lang="en-CA" noProof="0"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9</a:t>
            </a:fld>
            <a:endParaRPr lang="en-CA"/>
          </a:p>
        </p:txBody>
      </p:sp>
    </p:spTree>
    <p:extLst>
      <p:ext uri="{BB962C8B-B14F-4D97-AF65-F5344CB8AC3E}">
        <p14:creationId xmlns:p14="http://schemas.microsoft.com/office/powerpoint/2010/main" val="2799235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10</a:t>
            </a:fld>
            <a:endParaRPr lang="en-CA"/>
          </a:p>
        </p:txBody>
      </p:sp>
    </p:spTree>
    <p:extLst>
      <p:ext uri="{BB962C8B-B14F-4D97-AF65-F5344CB8AC3E}">
        <p14:creationId xmlns:p14="http://schemas.microsoft.com/office/powerpoint/2010/main" val="1609590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11</a:t>
            </a:fld>
            <a:endParaRPr lang="en-CA"/>
          </a:p>
        </p:txBody>
      </p:sp>
    </p:spTree>
    <p:extLst>
      <p:ext uri="{BB962C8B-B14F-4D97-AF65-F5344CB8AC3E}">
        <p14:creationId xmlns:p14="http://schemas.microsoft.com/office/powerpoint/2010/main" val="806407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project skeleton is from </a:t>
            </a:r>
            <a:r>
              <a:rPr lang="en-CA" dirty="0" err="1"/>
              <a:t>goodreseach.dev</a:t>
            </a:r>
            <a:r>
              <a:rPr lang="en-CA" dirty="0"/>
              <a:t> But it is a good place to start. It combines ideas from </a:t>
            </a:r>
            <a:r>
              <a:rPr lang="en-CA" dirty="0" err="1"/>
              <a:t>shablona</a:t>
            </a:r>
            <a:r>
              <a:rPr lang="en-CA" dirty="0"/>
              <a:t> and good enough practices in scientific computing. So must be worth something…</a:t>
            </a:r>
          </a:p>
          <a:p>
            <a:r>
              <a:rPr lang="en-CA" dirty="0"/>
              <a:t>This piece of code will create the following folders within the current working directory: data, docs, results, scripts, </a:t>
            </a:r>
            <a:r>
              <a:rPr lang="en-CA" dirty="0" err="1"/>
              <a:t>src</a:t>
            </a:r>
            <a:r>
              <a:rPr lang="en-CA" dirty="0"/>
              <a:t>, tests.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12</a:t>
            </a:fld>
            <a:endParaRPr lang="en-CA"/>
          </a:p>
        </p:txBody>
      </p:sp>
    </p:spTree>
    <p:extLst>
      <p:ext uri="{BB962C8B-B14F-4D97-AF65-F5344CB8AC3E}">
        <p14:creationId xmlns:p14="http://schemas.microsoft.com/office/powerpoint/2010/main" val="505555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0C66B0-319F-ADF5-984E-A9D817F552EE}"/>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CA"/>
          </a:p>
        </p:txBody>
      </p:sp>
      <p:sp>
        <p:nvSpPr>
          <p:cNvPr id="3" name="Ondertitel 2">
            <a:extLst>
              <a:ext uri="{FF2B5EF4-FFF2-40B4-BE49-F238E27FC236}">
                <a16:creationId xmlns:a16="http://schemas.microsoft.com/office/drawing/2014/main" id="{3A0B1B4B-54C4-274A-3F77-4A942576F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CA"/>
          </a:p>
        </p:txBody>
      </p:sp>
      <p:sp>
        <p:nvSpPr>
          <p:cNvPr id="4" name="Tijdelijke aanduiding voor datum 3">
            <a:extLst>
              <a:ext uri="{FF2B5EF4-FFF2-40B4-BE49-F238E27FC236}">
                <a16:creationId xmlns:a16="http://schemas.microsoft.com/office/drawing/2014/main" id="{E3A9682A-2EF6-164A-D291-DAEB7F91D207}"/>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08884AB9-0331-AC80-B950-116B6C9A8793}"/>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8E88B21B-BF10-251F-E69C-87E2AC8AB5B7}"/>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192206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F21024-F60B-0A13-179D-4060675C6151}"/>
              </a:ext>
            </a:extLst>
          </p:cNvPr>
          <p:cNvSpPr>
            <a:spLocks noGrp="1"/>
          </p:cNvSpPr>
          <p:nvPr>
            <p:ph type="title"/>
          </p:nvPr>
        </p:nvSpPr>
        <p:spPr/>
        <p:txBody>
          <a:bodyPr/>
          <a:lstStyle/>
          <a:p>
            <a:r>
              <a:rPr lang="nl-NL"/>
              <a:t>Klik om stijl te bewerken</a:t>
            </a:r>
            <a:endParaRPr lang="en-CA"/>
          </a:p>
        </p:txBody>
      </p:sp>
      <p:sp>
        <p:nvSpPr>
          <p:cNvPr id="3" name="Tijdelijke aanduiding voor verticale tekst 2">
            <a:extLst>
              <a:ext uri="{FF2B5EF4-FFF2-40B4-BE49-F238E27FC236}">
                <a16:creationId xmlns:a16="http://schemas.microsoft.com/office/drawing/2014/main" id="{F1965F96-3636-983B-78FB-F652157FBF55}"/>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6C813CFD-4915-4D29-ABD7-9816B3D58394}"/>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C3505545-6CE7-BA5D-AD20-D3768E6404FA}"/>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1C59D920-75AA-DFE4-5E18-095D806A959B}"/>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54516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17619107-EBE1-C32D-B119-B27B246C25E8}"/>
              </a:ext>
            </a:extLst>
          </p:cNvPr>
          <p:cNvSpPr>
            <a:spLocks noGrp="1"/>
          </p:cNvSpPr>
          <p:nvPr>
            <p:ph type="title" orient="vert"/>
          </p:nvPr>
        </p:nvSpPr>
        <p:spPr>
          <a:xfrm>
            <a:off x="8724900" y="365125"/>
            <a:ext cx="2628900" cy="5811838"/>
          </a:xfrm>
        </p:spPr>
        <p:txBody>
          <a:bodyPr vert="eaVert"/>
          <a:lstStyle/>
          <a:p>
            <a:r>
              <a:rPr lang="nl-NL"/>
              <a:t>Klik om stijl te bewerken</a:t>
            </a:r>
            <a:endParaRPr lang="en-CA"/>
          </a:p>
        </p:txBody>
      </p:sp>
      <p:sp>
        <p:nvSpPr>
          <p:cNvPr id="3" name="Tijdelijke aanduiding voor verticale tekst 2">
            <a:extLst>
              <a:ext uri="{FF2B5EF4-FFF2-40B4-BE49-F238E27FC236}">
                <a16:creationId xmlns:a16="http://schemas.microsoft.com/office/drawing/2014/main" id="{A172002C-2626-9DD7-7790-9CC3ABE66BB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7C235A67-2D59-28C9-6FF1-BB960A069A11}"/>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F027ACF2-0F51-40D5-5B13-A1763D861B48}"/>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2D4E56F0-5138-A484-E1F3-95493D823276}"/>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769797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289823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30171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409113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583429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3064E-CBE2-F48E-702E-D3E528CCF3F5}"/>
              </a:ext>
            </a:extLst>
          </p:cNvPr>
          <p:cNvSpPr>
            <a:spLocks noGrp="1"/>
          </p:cNvSpPr>
          <p:nvPr>
            <p:ph type="title"/>
          </p:nvPr>
        </p:nvSpPr>
        <p:spPr/>
        <p:txBody>
          <a:body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670EA176-DD21-B10C-91C8-B08FEC4A586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213F23F1-DAED-EAE2-B9D6-343CC6C3B59C}"/>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A2699C64-4B93-8259-4638-32D564E0FC32}"/>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26EC862C-B385-B1E0-5022-069E00454A9B}"/>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417378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A5790-9BAF-112D-643B-7BC28CCB583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9C69583C-E273-248E-E3D2-00F92BB830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3D37288-B041-B29B-6816-544262DE34C9}"/>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372A893A-E1A0-83EB-A8ED-E2CE855D9D9B}"/>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57761FF5-5839-BAFE-4405-C066991F73D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116403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73D479-D276-9447-3946-82EA9C0A767B}"/>
              </a:ext>
            </a:extLst>
          </p:cNvPr>
          <p:cNvSpPr>
            <a:spLocks noGrp="1"/>
          </p:cNvSpPr>
          <p:nvPr>
            <p:ph type="title"/>
          </p:nvPr>
        </p:nvSpPr>
        <p:spPr/>
        <p:txBody>
          <a:body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BCA3AB09-47A8-34B1-BAB7-660CC80AD1F6}"/>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inhoud 3">
            <a:extLst>
              <a:ext uri="{FF2B5EF4-FFF2-40B4-BE49-F238E27FC236}">
                <a16:creationId xmlns:a16="http://schemas.microsoft.com/office/drawing/2014/main" id="{C1E01F2B-BF52-B424-D170-EECE04E7E9A1}"/>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5" name="Tijdelijke aanduiding voor datum 4">
            <a:extLst>
              <a:ext uri="{FF2B5EF4-FFF2-40B4-BE49-F238E27FC236}">
                <a16:creationId xmlns:a16="http://schemas.microsoft.com/office/drawing/2014/main" id="{FB30F822-352E-4132-2BDE-E1515AB9E3FF}"/>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6" name="Tijdelijke aanduiding voor voettekst 5">
            <a:extLst>
              <a:ext uri="{FF2B5EF4-FFF2-40B4-BE49-F238E27FC236}">
                <a16:creationId xmlns:a16="http://schemas.microsoft.com/office/drawing/2014/main" id="{B3DBB89F-4994-1640-CA01-3B6A567AE47A}"/>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2CF4B9B4-43A9-587D-4EA3-BEC56FCC00FA}"/>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0045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0BA76-B50D-2AAE-C851-98CA8E1ADA30}"/>
              </a:ext>
            </a:extLst>
          </p:cNvPr>
          <p:cNvSpPr>
            <a:spLocks noGrp="1"/>
          </p:cNvSpPr>
          <p:nvPr>
            <p:ph type="title"/>
          </p:nvPr>
        </p:nvSpPr>
        <p:spPr>
          <a:xfrm>
            <a:off x="839788" y="365125"/>
            <a:ext cx="10515600" cy="1325563"/>
          </a:xfrm>
        </p:spPr>
        <p:txBody>
          <a:body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FF1A99F6-4D1B-485C-6A2A-A394C1DC0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F90A932-606F-86D7-8D41-582F83B14A54}"/>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5" name="Tijdelijke aanduiding voor tekst 4">
            <a:extLst>
              <a:ext uri="{FF2B5EF4-FFF2-40B4-BE49-F238E27FC236}">
                <a16:creationId xmlns:a16="http://schemas.microsoft.com/office/drawing/2014/main" id="{89F039DD-55DB-3961-4101-F3ACAE9EC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5A08EBF-0CE5-FA91-832D-8CC7CF45C50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7" name="Tijdelijke aanduiding voor datum 6">
            <a:extLst>
              <a:ext uri="{FF2B5EF4-FFF2-40B4-BE49-F238E27FC236}">
                <a16:creationId xmlns:a16="http://schemas.microsoft.com/office/drawing/2014/main" id="{A8819318-4255-EDF6-CA61-093D20DDF433}"/>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8" name="Tijdelijke aanduiding voor voettekst 7">
            <a:extLst>
              <a:ext uri="{FF2B5EF4-FFF2-40B4-BE49-F238E27FC236}">
                <a16:creationId xmlns:a16="http://schemas.microsoft.com/office/drawing/2014/main" id="{1B2ABE51-F0B4-E008-E504-EA015E7F5933}"/>
              </a:ext>
            </a:extLst>
          </p:cNvPr>
          <p:cNvSpPr>
            <a:spLocks noGrp="1"/>
          </p:cNvSpPr>
          <p:nvPr>
            <p:ph type="ftr" sz="quarter" idx="11"/>
          </p:nvPr>
        </p:nvSpPr>
        <p:spPr/>
        <p:txBody>
          <a:bodyPr/>
          <a:lstStyle/>
          <a:p>
            <a:endParaRPr lang="en-CA"/>
          </a:p>
        </p:txBody>
      </p:sp>
      <p:sp>
        <p:nvSpPr>
          <p:cNvPr id="9" name="Tijdelijke aanduiding voor dianummer 8">
            <a:extLst>
              <a:ext uri="{FF2B5EF4-FFF2-40B4-BE49-F238E27FC236}">
                <a16:creationId xmlns:a16="http://schemas.microsoft.com/office/drawing/2014/main" id="{2BD6B730-AE75-315A-5D37-479835BFDFCD}"/>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0631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8B846-8240-BD6A-99FE-466E0E637B38}"/>
              </a:ext>
            </a:extLst>
          </p:cNvPr>
          <p:cNvSpPr>
            <a:spLocks noGrp="1"/>
          </p:cNvSpPr>
          <p:nvPr>
            <p:ph type="title"/>
          </p:nvPr>
        </p:nvSpPr>
        <p:spPr/>
        <p:txBody>
          <a:bodyPr/>
          <a:lstStyle/>
          <a:p>
            <a:r>
              <a:rPr lang="nl-NL"/>
              <a:t>Klik om stijl te bewerken</a:t>
            </a:r>
            <a:endParaRPr lang="en-CA"/>
          </a:p>
        </p:txBody>
      </p:sp>
      <p:sp>
        <p:nvSpPr>
          <p:cNvPr id="3" name="Tijdelijke aanduiding voor datum 2">
            <a:extLst>
              <a:ext uri="{FF2B5EF4-FFF2-40B4-BE49-F238E27FC236}">
                <a16:creationId xmlns:a16="http://schemas.microsoft.com/office/drawing/2014/main" id="{1C87EF02-9746-7862-B269-A6F5089E0973}"/>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4" name="Tijdelijke aanduiding voor voettekst 3">
            <a:extLst>
              <a:ext uri="{FF2B5EF4-FFF2-40B4-BE49-F238E27FC236}">
                <a16:creationId xmlns:a16="http://schemas.microsoft.com/office/drawing/2014/main" id="{AA27F55F-C7D7-606B-921D-9F6E17F9C76C}"/>
              </a:ext>
            </a:extLst>
          </p:cNvPr>
          <p:cNvSpPr>
            <a:spLocks noGrp="1"/>
          </p:cNvSpPr>
          <p:nvPr>
            <p:ph type="ftr" sz="quarter" idx="11"/>
          </p:nvPr>
        </p:nvSpPr>
        <p:spPr/>
        <p:txBody>
          <a:bodyPr/>
          <a:lstStyle/>
          <a:p>
            <a:endParaRPr lang="en-CA"/>
          </a:p>
        </p:txBody>
      </p:sp>
      <p:sp>
        <p:nvSpPr>
          <p:cNvPr id="5" name="Tijdelijke aanduiding voor dianummer 4">
            <a:extLst>
              <a:ext uri="{FF2B5EF4-FFF2-40B4-BE49-F238E27FC236}">
                <a16:creationId xmlns:a16="http://schemas.microsoft.com/office/drawing/2014/main" id="{737F7BBB-4D61-1C74-BCBB-F55AEDA344D2}"/>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71067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D35BB2E-60E2-AF73-4F9A-2112BCFD5C1C}"/>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3" name="Tijdelijke aanduiding voor voettekst 2">
            <a:extLst>
              <a:ext uri="{FF2B5EF4-FFF2-40B4-BE49-F238E27FC236}">
                <a16:creationId xmlns:a16="http://schemas.microsoft.com/office/drawing/2014/main" id="{B15A849B-C460-3AFE-6A8E-13098A75E2DC}"/>
              </a:ext>
            </a:extLst>
          </p:cNvPr>
          <p:cNvSpPr>
            <a:spLocks noGrp="1"/>
          </p:cNvSpPr>
          <p:nvPr>
            <p:ph type="ftr" sz="quarter" idx="11"/>
          </p:nvPr>
        </p:nvSpPr>
        <p:spPr/>
        <p:txBody>
          <a:bodyPr/>
          <a:lstStyle/>
          <a:p>
            <a:endParaRPr lang="en-CA"/>
          </a:p>
        </p:txBody>
      </p:sp>
      <p:sp>
        <p:nvSpPr>
          <p:cNvPr id="4" name="Tijdelijke aanduiding voor dianummer 3">
            <a:extLst>
              <a:ext uri="{FF2B5EF4-FFF2-40B4-BE49-F238E27FC236}">
                <a16:creationId xmlns:a16="http://schemas.microsoft.com/office/drawing/2014/main" id="{6D573EC6-670A-CE90-A669-90B3CFEA495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57079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E7F109-DB3C-BB4C-BE9E-DF58B7BA43B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88702BE6-2F32-47F7-8A30-31900574A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tekst 3">
            <a:extLst>
              <a:ext uri="{FF2B5EF4-FFF2-40B4-BE49-F238E27FC236}">
                <a16:creationId xmlns:a16="http://schemas.microsoft.com/office/drawing/2014/main" id="{6E35AFC8-4294-936C-FB97-F2C04F889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855440B-0FE9-2FB4-3705-65672683F448}"/>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6" name="Tijdelijke aanduiding voor voettekst 5">
            <a:extLst>
              <a:ext uri="{FF2B5EF4-FFF2-40B4-BE49-F238E27FC236}">
                <a16:creationId xmlns:a16="http://schemas.microsoft.com/office/drawing/2014/main" id="{DD9725E0-647A-B720-FA2E-6668C635AA14}"/>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2B279C1A-E748-6E10-FF11-9DD3FFBEB52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8711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D14A3-B850-4711-1E16-3991FAB0290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CA"/>
          </a:p>
        </p:txBody>
      </p:sp>
      <p:sp>
        <p:nvSpPr>
          <p:cNvPr id="3" name="Tijdelijke aanduiding voor afbeelding 2">
            <a:extLst>
              <a:ext uri="{FF2B5EF4-FFF2-40B4-BE49-F238E27FC236}">
                <a16:creationId xmlns:a16="http://schemas.microsoft.com/office/drawing/2014/main" id="{28EB5266-A376-4596-9F9C-C8D3CFBE6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ijdelijke aanduiding voor tekst 3">
            <a:extLst>
              <a:ext uri="{FF2B5EF4-FFF2-40B4-BE49-F238E27FC236}">
                <a16:creationId xmlns:a16="http://schemas.microsoft.com/office/drawing/2014/main" id="{E73AC1B5-2011-74E0-9FA7-D3198782E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E327E11-1B77-6AC9-978C-B3B55D3BA97D}"/>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6" name="Tijdelijke aanduiding voor voettekst 5">
            <a:extLst>
              <a:ext uri="{FF2B5EF4-FFF2-40B4-BE49-F238E27FC236}">
                <a16:creationId xmlns:a16="http://schemas.microsoft.com/office/drawing/2014/main" id="{9F4BFDC8-20FF-471C-5C4A-C30DCE0C82B7}"/>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AFFD2B9D-F7EF-ADEC-0262-4D3AFAFCA2EF}"/>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609388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8AD0E38-8EE2-67FB-5EDC-D7B13E59EB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874B7822-FC09-D7D9-13AF-B9AA1E469F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4981CD8E-B40F-FC75-12C5-D0F5C48C0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058019DF-9820-8562-666F-4623BF6BF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Tijdelijke aanduiding voor dianummer 5">
            <a:extLst>
              <a:ext uri="{FF2B5EF4-FFF2-40B4-BE49-F238E27FC236}">
                <a16:creationId xmlns:a16="http://schemas.microsoft.com/office/drawing/2014/main" id="{7F8FDB5D-AB7A-31AA-331C-B437F1B9E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BAAD84-ADA2-7142-B9E8-4761FFE8B696}" type="slidenum">
              <a:rPr lang="en-CA" smtClean="0"/>
              <a:t>‹nr.›</a:t>
            </a:fld>
            <a:endParaRPr lang="en-CA"/>
          </a:p>
        </p:txBody>
      </p:sp>
    </p:spTree>
    <p:extLst>
      <p:ext uri="{BB962C8B-B14F-4D97-AF65-F5344CB8AC3E}">
        <p14:creationId xmlns:p14="http://schemas.microsoft.com/office/powerpoint/2010/main" val="1322246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oodresearch.dev/index.html"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emf"/><Relationship Id="rId1" Type="http://schemas.openxmlformats.org/officeDocument/2006/relationships/slideLayout" Target="../slideLayouts/slideLayout1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6.xml"/><Relationship Id="rId18" Type="http://schemas.openxmlformats.org/officeDocument/2006/relationships/customXml" Target="../ink/ink8.xml"/><Relationship Id="rId3" Type="http://schemas.openxmlformats.org/officeDocument/2006/relationships/customXml" Target="../ink/ink1.xml"/><Relationship Id="rId21" Type="http://schemas.openxmlformats.org/officeDocument/2006/relationships/image" Target="../media/image33.png"/><Relationship Id="rId7" Type="http://schemas.openxmlformats.org/officeDocument/2006/relationships/customXml" Target="../ink/ink3.xml"/><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22.png"/><Relationship Id="rId10" Type="http://schemas.openxmlformats.org/officeDocument/2006/relationships/image" Target="../media/image27.png"/><Relationship Id="rId19"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customXml" Target="../ink/ink4.xml"/><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3" Type="http://schemas.openxmlformats.org/officeDocument/2006/relationships/customXml" Target="../ink/ink14.xml"/><Relationship Id="rId18" Type="http://schemas.openxmlformats.org/officeDocument/2006/relationships/image" Target="../media/image41.png"/><Relationship Id="rId26" Type="http://schemas.openxmlformats.org/officeDocument/2006/relationships/image" Target="../media/image290.png"/><Relationship Id="rId39" Type="http://schemas.openxmlformats.org/officeDocument/2006/relationships/customXml" Target="../ink/ink27.xml"/><Relationship Id="rId21" Type="http://schemas.openxmlformats.org/officeDocument/2006/relationships/customXml" Target="../ink/ink18.xml"/><Relationship Id="rId34" Type="http://schemas.openxmlformats.org/officeDocument/2006/relationships/image" Target="../media/image330.png"/><Relationship Id="rId7" Type="http://schemas.openxmlformats.org/officeDocument/2006/relationships/customXml" Target="../ink/ink11.xml"/><Relationship Id="rId12" Type="http://schemas.openxmlformats.org/officeDocument/2006/relationships/image" Target="../media/image38.png"/><Relationship Id="rId17" Type="http://schemas.openxmlformats.org/officeDocument/2006/relationships/customXml" Target="../ink/ink16.xml"/><Relationship Id="rId25" Type="http://schemas.openxmlformats.org/officeDocument/2006/relationships/customXml" Target="../ink/ink20.xml"/><Relationship Id="rId33" Type="http://schemas.openxmlformats.org/officeDocument/2006/relationships/customXml" Target="../ink/ink24.xml"/><Relationship Id="rId38" Type="http://schemas.openxmlformats.org/officeDocument/2006/relationships/image" Target="../media/image350.png"/><Relationship Id="rId2" Type="http://schemas.openxmlformats.org/officeDocument/2006/relationships/notesSlide" Target="../notesSlides/notesSlide14.xml"/><Relationship Id="rId16" Type="http://schemas.openxmlformats.org/officeDocument/2006/relationships/image" Target="../media/image40.png"/><Relationship Id="rId20" Type="http://schemas.openxmlformats.org/officeDocument/2006/relationships/image" Target="../media/image42.png"/><Relationship Id="rId29" Type="http://schemas.openxmlformats.org/officeDocument/2006/relationships/customXml" Target="../ink/ink22.xml"/><Relationship Id="rId1" Type="http://schemas.openxmlformats.org/officeDocument/2006/relationships/slideLayout" Target="../slideLayouts/slideLayout14.xml"/><Relationship Id="rId6" Type="http://schemas.openxmlformats.org/officeDocument/2006/relationships/image" Target="../media/image35.png"/><Relationship Id="rId11" Type="http://schemas.openxmlformats.org/officeDocument/2006/relationships/customXml" Target="../ink/ink13.xml"/><Relationship Id="rId24" Type="http://schemas.openxmlformats.org/officeDocument/2006/relationships/image" Target="../media/image280.png"/><Relationship Id="rId32" Type="http://schemas.openxmlformats.org/officeDocument/2006/relationships/image" Target="../media/image320.png"/><Relationship Id="rId37" Type="http://schemas.openxmlformats.org/officeDocument/2006/relationships/customXml" Target="../ink/ink26.xml"/><Relationship Id="rId40" Type="http://schemas.openxmlformats.org/officeDocument/2006/relationships/image" Target="../media/image360.png"/><Relationship Id="rId5" Type="http://schemas.openxmlformats.org/officeDocument/2006/relationships/customXml" Target="../ink/ink10.xml"/><Relationship Id="rId15" Type="http://schemas.openxmlformats.org/officeDocument/2006/relationships/customXml" Target="../ink/ink15.xml"/><Relationship Id="rId23" Type="http://schemas.openxmlformats.org/officeDocument/2006/relationships/customXml" Target="../ink/ink19.xml"/><Relationship Id="rId28" Type="http://schemas.openxmlformats.org/officeDocument/2006/relationships/image" Target="../media/image300.png"/><Relationship Id="rId36" Type="http://schemas.openxmlformats.org/officeDocument/2006/relationships/image" Target="../media/image340.png"/><Relationship Id="rId10" Type="http://schemas.openxmlformats.org/officeDocument/2006/relationships/image" Target="../media/image37.png"/><Relationship Id="rId19" Type="http://schemas.openxmlformats.org/officeDocument/2006/relationships/customXml" Target="../ink/ink17.xml"/><Relationship Id="rId31" Type="http://schemas.openxmlformats.org/officeDocument/2006/relationships/customXml" Target="../ink/ink23.xml"/><Relationship Id="rId4" Type="http://schemas.openxmlformats.org/officeDocument/2006/relationships/image" Target="../media/image34.png"/><Relationship Id="rId9" Type="http://schemas.openxmlformats.org/officeDocument/2006/relationships/customXml" Target="../ink/ink12.xml"/><Relationship Id="rId14" Type="http://schemas.openxmlformats.org/officeDocument/2006/relationships/image" Target="../media/image39.png"/><Relationship Id="rId22" Type="http://schemas.openxmlformats.org/officeDocument/2006/relationships/image" Target="../media/image43.png"/><Relationship Id="rId27" Type="http://schemas.openxmlformats.org/officeDocument/2006/relationships/customXml" Target="../ink/ink21.xml"/><Relationship Id="rId30" Type="http://schemas.openxmlformats.org/officeDocument/2006/relationships/image" Target="../media/image44.png"/><Relationship Id="rId35" Type="http://schemas.openxmlformats.org/officeDocument/2006/relationships/customXml" Target="../ink/ink25.xml"/><Relationship Id="rId8" Type="http://schemas.openxmlformats.org/officeDocument/2006/relationships/image" Target="../media/image36.png"/><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400.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customXml" Target="../ink/ink28.xml"/><Relationship Id="rId5" Type="http://schemas.openxmlformats.org/officeDocument/2006/relationships/image" Target="../media/image47.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eurogeriatricskiel/esmac_2024/blob/main/notebooks/Introduction%20-%20Python%20seminar%20ESMAC%202024.ipynb" TargetMode="External"/><Relationship Id="rId7" Type="http://schemas.openxmlformats.org/officeDocument/2006/relationships/hyperlink" Target="https://www.udemy.com/course/python-for-data-science-and-machine-learning-bootcamp/?couponCode=24T2MT81324"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www.udemy.com/course/100-days-of-code/?couponCode=24T2MT81324" TargetMode="External"/><Relationship Id="rId5" Type="http://schemas.openxmlformats.org/officeDocument/2006/relationships/hyperlink" Target="https://thonny.org/" TargetMode="External"/><Relationship Id="rId4" Type="http://schemas.openxmlformats.org/officeDocument/2006/relationships/hyperlink" Target="https://numpy.org/doc/stable/user/absolute_beginners.html#numpy-the-absolute-basics-for-beginner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sp>
        <p:nvSpPr>
          <p:cNvPr id="8" name="Tekstvak 7">
            <a:extLst>
              <a:ext uri="{FF2B5EF4-FFF2-40B4-BE49-F238E27FC236}">
                <a16:creationId xmlns:a16="http://schemas.microsoft.com/office/drawing/2014/main" id="{ECF8E7F0-3763-8F46-A363-12E2E5C30720}"/>
              </a:ext>
            </a:extLst>
          </p:cNvPr>
          <p:cNvSpPr txBox="1"/>
          <p:nvPr/>
        </p:nvSpPr>
        <p:spPr>
          <a:xfrm>
            <a:off x="1995055" y="4662257"/>
            <a:ext cx="9123218" cy="646331"/>
          </a:xfrm>
          <a:prstGeom prst="rect">
            <a:avLst/>
          </a:prstGeom>
          <a:noFill/>
        </p:spPr>
        <p:txBody>
          <a:bodyPr wrap="square" rtlCol="0">
            <a:spAutoFit/>
          </a:bodyPr>
          <a:lstStyle/>
          <a:p>
            <a:pPr algn="ctr"/>
            <a:r>
              <a:rPr lang="nl-NL" b="1" i="0" u="none" strike="noStrike" dirty="0">
                <a:effectLst/>
              </a:rPr>
              <a:t>Jill Emmerzaal</a:t>
            </a:r>
            <a:r>
              <a:rPr lang="nl-NL" b="0" i="0" u="none" strike="noStrike" dirty="0">
                <a:effectLst/>
              </a:rPr>
              <a:t>, </a:t>
            </a:r>
            <a:r>
              <a:rPr lang="nl-NL" b="0" i="0" u="none" strike="noStrike" dirty="0" err="1">
                <a:effectLst/>
              </a:rPr>
              <a:t>Vaibhav</a:t>
            </a:r>
            <a:r>
              <a:rPr lang="nl-NL" b="0" i="0" u="none" strike="noStrike" dirty="0">
                <a:effectLst/>
              </a:rPr>
              <a:t> </a:t>
            </a:r>
            <a:r>
              <a:rPr lang="nl-NL" b="0" i="0" u="none" strike="noStrike" dirty="0" err="1">
                <a:effectLst/>
              </a:rPr>
              <a:t>shah</a:t>
            </a:r>
            <a:r>
              <a:rPr lang="nl-NL" b="0" i="0" u="none" strike="noStrike" dirty="0">
                <a:effectLst/>
              </a:rPr>
              <a:t>,  </a:t>
            </a:r>
            <a:r>
              <a:rPr lang="nl-NL" b="0" i="0" u="none" strike="noStrike" dirty="0" err="1">
                <a:effectLst/>
              </a:rPr>
              <a:t>Bryce</a:t>
            </a:r>
            <a:r>
              <a:rPr lang="nl-NL" b="0" i="0" u="none" strike="noStrike" dirty="0">
                <a:effectLst/>
              </a:rPr>
              <a:t> A Killen, </a:t>
            </a:r>
            <a:r>
              <a:rPr lang="nl-NL" b="1" i="0" u="none" strike="noStrike" dirty="0">
                <a:effectLst/>
              </a:rPr>
              <a:t>Robbin </a:t>
            </a:r>
            <a:r>
              <a:rPr lang="nl-NL" b="1" i="0" u="none" strike="noStrike" dirty="0" err="1">
                <a:effectLst/>
              </a:rPr>
              <a:t>Romijnders</a:t>
            </a:r>
            <a:r>
              <a:rPr lang="nl-NL" b="0" i="0" u="none" strike="noStrike" dirty="0">
                <a:effectLst/>
              </a:rPr>
              <a:t>,</a:t>
            </a:r>
            <a:br>
              <a:rPr lang="nl-NL" dirty="0"/>
            </a:br>
            <a:r>
              <a:rPr lang="nl-NL" b="0" i="0" u="none" strike="noStrike" dirty="0">
                <a:effectLst/>
              </a:rPr>
              <a:t>Clint Hansen, </a:t>
            </a:r>
            <a:r>
              <a:rPr lang="nl-NL" b="1" i="0" u="none" strike="noStrike" dirty="0">
                <a:effectLst/>
              </a:rPr>
              <a:t>Philippe C. Dixon</a:t>
            </a:r>
            <a:endParaRPr lang="en-CA" b="1" dirty="0"/>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299" y="2244994"/>
            <a:ext cx="1775402" cy="216043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Tree>
    <p:extLst>
      <p:ext uri="{BB962C8B-B14F-4D97-AF65-F5344CB8AC3E}">
        <p14:creationId xmlns:p14="http://schemas.microsoft.com/office/powerpoint/2010/main" val="231274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sp>
        <p:nvSpPr>
          <p:cNvPr id="5" name="Rechthoek 4">
            <a:extLst>
              <a:ext uri="{FF2B5EF4-FFF2-40B4-BE49-F238E27FC236}">
                <a16:creationId xmlns:a16="http://schemas.microsoft.com/office/drawing/2014/main" id="{8B6EF2E5-9410-8054-98FA-E9B090118E6C}"/>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86757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5" name="Rechthoek 4">
            <a:extLst>
              <a:ext uri="{FF2B5EF4-FFF2-40B4-BE49-F238E27FC236}">
                <a16:creationId xmlns:a16="http://schemas.microsoft.com/office/drawing/2014/main" id="{2D3C157D-5739-D2D1-6A11-87D84CDC2996}"/>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spTree>
    <p:extLst>
      <p:ext uri="{BB962C8B-B14F-4D97-AF65-F5344CB8AC3E}">
        <p14:creationId xmlns:p14="http://schemas.microsoft.com/office/powerpoint/2010/main" val="236791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B105487-DD6A-29F5-46F8-153AA4CC77BD}"/>
              </a:ext>
            </a:extLst>
          </p:cNvPr>
          <p:cNvSpPr>
            <a:spLocks noGrp="1"/>
          </p:cNvSpPr>
          <p:nvPr>
            <p:ph type="body" sz="quarter" idx="10"/>
          </p:nvPr>
        </p:nvSpPr>
        <p:spPr/>
        <p:txBody>
          <a:bodyPr/>
          <a:lstStyle/>
          <a:p>
            <a:endParaRPr lang="en-CA" dirty="0"/>
          </a:p>
        </p:txBody>
      </p:sp>
      <p:sp>
        <p:nvSpPr>
          <p:cNvPr id="4" name="Titel 3">
            <a:extLst>
              <a:ext uri="{FF2B5EF4-FFF2-40B4-BE49-F238E27FC236}">
                <a16:creationId xmlns:a16="http://schemas.microsoft.com/office/drawing/2014/main" id="{9EF2FD31-858E-1E1B-F577-085DA4383EE0}"/>
              </a:ext>
            </a:extLst>
          </p:cNvPr>
          <p:cNvSpPr>
            <a:spLocks noGrp="1"/>
          </p:cNvSpPr>
          <p:nvPr>
            <p:ph type="title"/>
          </p:nvPr>
        </p:nvSpPr>
        <p:spPr/>
        <p:txBody>
          <a:bodyPr/>
          <a:lstStyle/>
          <a:p>
            <a:r>
              <a:rPr lang="en-CA" dirty="0"/>
              <a:t>Step 4: Project skeleton</a:t>
            </a:r>
          </a:p>
        </p:txBody>
      </p:sp>
      <p:sp>
        <p:nvSpPr>
          <p:cNvPr id="5" name="Rechthoek 4">
            <a:extLst>
              <a:ext uri="{FF2B5EF4-FFF2-40B4-BE49-F238E27FC236}">
                <a16:creationId xmlns:a16="http://schemas.microsoft.com/office/drawing/2014/main" id="{A6703E0F-92D1-A0C5-8AE1-99B2F5E79300}"/>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kstvak 7">
            <a:extLst>
              <a:ext uri="{FF2B5EF4-FFF2-40B4-BE49-F238E27FC236}">
                <a16:creationId xmlns:a16="http://schemas.microsoft.com/office/drawing/2014/main" id="{F2546D5E-273A-DB5C-9980-6E9215F81CF8}"/>
              </a:ext>
            </a:extLst>
          </p:cNvPr>
          <p:cNvSpPr txBox="1"/>
          <p:nvPr/>
        </p:nvSpPr>
        <p:spPr>
          <a:xfrm>
            <a:off x="2088037" y="2828740"/>
            <a:ext cx="6099142" cy="2585323"/>
          </a:xfrm>
          <a:prstGeom prst="rect">
            <a:avLst/>
          </a:prstGeom>
          <a:noFill/>
        </p:spPr>
        <p:txBody>
          <a:bodyPr wrap="square">
            <a:spAutoFit/>
          </a:bodyPr>
          <a:lstStyle/>
          <a:p>
            <a:r>
              <a:rPr lang="en-CA" dirty="0"/>
              <a:t>|-- data: raw data for the project</a:t>
            </a:r>
          </a:p>
          <a:p>
            <a:r>
              <a:rPr lang="en-CA" dirty="0"/>
              <a:t>|-- docs: all documentation</a:t>
            </a:r>
          </a:p>
          <a:p>
            <a:r>
              <a:rPr lang="en-CA" dirty="0"/>
              <a:t>|-- results: All results</a:t>
            </a:r>
          </a:p>
          <a:p>
            <a:r>
              <a:rPr lang="en-CA" dirty="0"/>
              <a:t>|-- scripts: All scripts</a:t>
            </a:r>
          </a:p>
          <a:p>
            <a:r>
              <a:rPr lang="en-CA" dirty="0"/>
              <a:t>|-- </a:t>
            </a:r>
            <a:r>
              <a:rPr lang="en-CA" dirty="0" err="1"/>
              <a:t>src</a:t>
            </a:r>
            <a:r>
              <a:rPr lang="en-CA" dirty="0"/>
              <a:t>: Reusable Python modules</a:t>
            </a:r>
          </a:p>
          <a:p>
            <a:r>
              <a:rPr lang="en-CA" dirty="0"/>
              <a:t>|-- tests: Tests for your codes</a:t>
            </a:r>
          </a:p>
          <a:p>
            <a:r>
              <a:rPr lang="en-CA" dirty="0"/>
              <a:t> -- .</a:t>
            </a:r>
            <a:r>
              <a:rPr lang="en-CA" dirty="0" err="1"/>
              <a:t>gitignore</a:t>
            </a:r>
            <a:r>
              <a:rPr lang="en-CA" dirty="0"/>
              <a:t>: List of files git should ignore</a:t>
            </a:r>
          </a:p>
          <a:p>
            <a:r>
              <a:rPr lang="en-CA" dirty="0"/>
              <a:t> -- </a:t>
            </a:r>
            <a:r>
              <a:rPr lang="en-CA" dirty="0" err="1"/>
              <a:t>environment.yml</a:t>
            </a:r>
            <a:r>
              <a:rPr lang="en-CA" dirty="0"/>
              <a:t>: virtual environment</a:t>
            </a:r>
          </a:p>
          <a:p>
            <a:r>
              <a:rPr lang="en-CA" dirty="0"/>
              <a:t> -- </a:t>
            </a:r>
            <a:r>
              <a:rPr lang="en-CA" dirty="0" err="1"/>
              <a:t>README.md</a:t>
            </a:r>
            <a:r>
              <a:rPr lang="en-CA" dirty="0"/>
              <a:t>: description of </a:t>
            </a:r>
            <a:r>
              <a:rPr lang="en-CA"/>
              <a:t>the project</a:t>
            </a:r>
            <a:endParaRPr lang="en-CA" dirty="0"/>
          </a:p>
        </p:txBody>
      </p:sp>
      <p:sp>
        <p:nvSpPr>
          <p:cNvPr id="2" name="Afgeronde rechthoek 1">
            <a:extLst>
              <a:ext uri="{FF2B5EF4-FFF2-40B4-BE49-F238E27FC236}">
                <a16:creationId xmlns:a16="http://schemas.microsoft.com/office/drawing/2014/main" id="{2594650B-B217-91C2-990B-B20288E5EB1A}"/>
              </a:ext>
            </a:extLst>
          </p:cNvPr>
          <p:cNvSpPr/>
          <p:nvPr/>
        </p:nvSpPr>
        <p:spPr>
          <a:xfrm>
            <a:off x="1105382" y="5652039"/>
            <a:ext cx="6101534"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FBF31AE0-8D25-A0FE-2165-A003F4D99A51}"/>
              </a:ext>
            </a:extLst>
          </p:cNvPr>
          <p:cNvSpPr txBox="1"/>
          <p:nvPr/>
        </p:nvSpPr>
        <p:spPr>
          <a:xfrm>
            <a:off x="1105382" y="5652039"/>
            <a:ext cx="6311245" cy="369332"/>
          </a:xfrm>
          <a:prstGeom prst="rect">
            <a:avLst/>
          </a:prstGeom>
          <a:noFill/>
        </p:spPr>
        <p:txBody>
          <a:bodyPr wrap="square">
            <a:spAutoFit/>
          </a:bodyPr>
          <a:lstStyle/>
          <a:p>
            <a:r>
              <a:rPr lang="nl-NL" dirty="0" err="1">
                <a:solidFill>
                  <a:srgbClr val="000000"/>
                </a:solidFill>
                <a:latin typeface="Menlo" panose="020B0609030804020204" pitchFamily="49" charset="0"/>
              </a:rPr>
              <a:t>m</a:t>
            </a:r>
            <a:r>
              <a:rPr lang="nl-NL" dirty="0" err="1">
                <a:solidFill>
                  <a:srgbClr val="000000"/>
                </a:solidFill>
                <a:effectLst/>
                <a:latin typeface="Menlo" panose="020B0609030804020204" pitchFamily="49" charset="0"/>
              </a:rPr>
              <a:t>kdir</a:t>
            </a:r>
            <a:r>
              <a:rPr lang="nl-NL" dirty="0">
                <a:solidFill>
                  <a:srgbClr val="000000"/>
                </a:solidFill>
                <a:latin typeface="Menlo" panose="020B0609030804020204" pitchFamily="49" charset="0"/>
              </a:rPr>
              <a:t> </a:t>
            </a:r>
            <a:r>
              <a:rPr lang="nl-NL" dirty="0">
                <a:solidFill>
                  <a:srgbClr val="000000"/>
                </a:solidFill>
                <a:effectLst/>
                <a:latin typeface="Menlo" panose="020B0609030804020204" pitchFamily="49" charset="0"/>
              </a:rPr>
              <a:t>{</a:t>
            </a:r>
            <a:r>
              <a:rPr lang="nl-NL" dirty="0" err="1">
                <a:solidFill>
                  <a:srgbClr val="000000"/>
                </a:solidFill>
                <a:effectLst/>
                <a:latin typeface="Menlo" panose="020B0609030804020204" pitchFamily="49" charset="0"/>
              </a:rPr>
              <a:t>data,docs,results,scripts,src,tests</a:t>
            </a:r>
            <a:r>
              <a:rPr lang="nl-NL"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18857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9" name="Rechthoek 8">
            <a:extLst>
              <a:ext uri="{FF2B5EF4-FFF2-40B4-BE49-F238E27FC236}">
                <a16:creationId xmlns:a16="http://schemas.microsoft.com/office/drawing/2014/main" id="{FAF7D913-5C02-AD16-39B0-5312A4F57AFE}"/>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3698448"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377848" cy="369332"/>
          </a:xfrm>
          <a:prstGeom prst="rect">
            <a:avLst/>
          </a:prstGeom>
          <a:noFill/>
        </p:spPr>
        <p:txBody>
          <a:bodyPr wrap="none" rtlCol="0">
            <a:spAutoFit/>
          </a:bodyPr>
          <a:lstStyle/>
          <a:p>
            <a:r>
              <a:rPr lang="en-CA" dirty="0"/>
              <a:t>pip install </a:t>
            </a:r>
            <a:r>
              <a:rPr lang="en-CA" dirty="0" err="1"/>
              <a:t>numpy</a:t>
            </a:r>
            <a:r>
              <a:rPr lang="en-CA" dirty="0"/>
              <a:t> pandas {} {} {}</a:t>
            </a:r>
          </a:p>
        </p:txBody>
      </p:sp>
    </p:spTree>
    <p:extLst>
      <p:ext uri="{BB962C8B-B14F-4D97-AF65-F5344CB8AC3E}">
        <p14:creationId xmlns:p14="http://schemas.microsoft.com/office/powerpoint/2010/main" val="1585573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264272" cy="4218972"/>
          </a:xfrm>
        </p:spPr>
      </p:pic>
    </p:spTree>
    <p:extLst>
      <p:ext uri="{BB962C8B-B14F-4D97-AF65-F5344CB8AC3E}">
        <p14:creationId xmlns:p14="http://schemas.microsoft.com/office/powerpoint/2010/main" val="261148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sp>
        <p:nvSpPr>
          <p:cNvPr id="2" name="Rechthoek 1">
            <a:extLst>
              <a:ext uri="{FF2B5EF4-FFF2-40B4-BE49-F238E27FC236}">
                <a16:creationId xmlns:a16="http://schemas.microsoft.com/office/drawing/2014/main" id="{C4D1BEDF-FC9E-3C55-3009-98362C8A4135}"/>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2"/>
              </a:rPr>
              <a:t>the good research code handbook</a:t>
            </a:r>
            <a:endParaRPr lang="en-CA" dirty="0"/>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Tree>
    <p:extLst>
      <p:ext uri="{BB962C8B-B14F-4D97-AF65-F5344CB8AC3E}">
        <p14:creationId xmlns:p14="http://schemas.microsoft.com/office/powerpoint/2010/main" val="402069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E1E24BCF-BC4F-9E9C-E16F-013C17684758}"/>
              </a:ext>
            </a:extLst>
          </p:cNvPr>
          <p:cNvPicPr>
            <a:picLocks noChangeAspect="1"/>
          </p:cNvPicPr>
          <p:nvPr/>
        </p:nvPicPr>
        <p:blipFill>
          <a:blip r:embed="rId2"/>
          <a:stretch>
            <a:fillRect/>
          </a:stretch>
        </p:blipFill>
        <p:spPr>
          <a:xfrm>
            <a:off x="1105381" y="1488865"/>
            <a:ext cx="7772400" cy="414528"/>
          </a:xfrm>
          <a:prstGeom prst="rect">
            <a:avLst/>
          </a:prstGeom>
        </p:spPr>
      </p:pic>
      <p:sp>
        <p:nvSpPr>
          <p:cNvPr id="7" name="Tekstvak 6">
            <a:extLst>
              <a:ext uri="{FF2B5EF4-FFF2-40B4-BE49-F238E27FC236}">
                <a16:creationId xmlns:a16="http://schemas.microsoft.com/office/drawing/2014/main" id="{3EFBEDE3-5DAB-7725-D702-C7847D6C64A4}"/>
              </a:ext>
            </a:extLst>
          </p:cNvPr>
          <p:cNvSpPr txBox="1"/>
          <p:nvPr/>
        </p:nvSpPr>
        <p:spPr>
          <a:xfrm>
            <a:off x="1105381" y="3897477"/>
            <a:ext cx="6127318" cy="1477328"/>
          </a:xfrm>
          <a:prstGeom prst="rect">
            <a:avLst/>
          </a:prstGeom>
          <a:noFill/>
        </p:spPr>
        <p:txBody>
          <a:bodyPr wrap="none" rtlCol="0">
            <a:spAutoFit/>
          </a:bodyPr>
          <a:lstStyle/>
          <a:p>
            <a:pPr marL="285750" indent="-285750">
              <a:buFont typeface="Arial" panose="020B0604020202020204" pitchFamily="34" charset="0"/>
              <a:buChar char="•"/>
            </a:pPr>
            <a:r>
              <a:rPr lang="en-CA" dirty="0"/>
              <a:t>A basic structure has been presented.</a:t>
            </a:r>
          </a:p>
          <a:p>
            <a:pPr marL="285750" indent="-285750">
              <a:buFont typeface="Arial" panose="020B0604020202020204" pitchFamily="34" charset="0"/>
              <a:buChar char="•"/>
            </a:pPr>
            <a:r>
              <a:rPr lang="en-CA" dirty="0"/>
              <a:t>We have created our first environment</a:t>
            </a:r>
          </a:p>
          <a:p>
            <a:pPr marL="285750" indent="-285750">
              <a:buFont typeface="Arial" panose="020B0604020202020204" pitchFamily="34" charset="0"/>
              <a:buChar char="•"/>
            </a:pPr>
            <a:r>
              <a:rPr lang="en-CA" dirty="0"/>
              <a:t>We know why it is important to keep our workflow clean</a:t>
            </a:r>
          </a:p>
          <a:p>
            <a:pPr marL="285750" indent="-285750">
              <a:buFont typeface="Arial" panose="020B0604020202020204" pitchFamily="34" charset="0"/>
              <a:buChar char="•"/>
            </a:pPr>
            <a:r>
              <a:rPr lang="en-CA" dirty="0"/>
              <a:t>We’ve discussed the differences between </a:t>
            </a:r>
            <a:r>
              <a:rPr lang="en-CA" dirty="0" err="1"/>
              <a:t>conda</a:t>
            </a:r>
            <a:r>
              <a:rPr lang="en-CA" dirty="0"/>
              <a:t> and pip</a:t>
            </a:r>
          </a:p>
          <a:p>
            <a:endParaRPr lang="en-CA" dirty="0"/>
          </a:p>
        </p:txBody>
      </p:sp>
    </p:spTree>
    <p:extLst>
      <p:ext uri="{BB962C8B-B14F-4D97-AF65-F5344CB8AC3E}">
        <p14:creationId xmlns:p14="http://schemas.microsoft.com/office/powerpoint/2010/main" val="3025153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What to </a:t>
            </a:r>
            <a:r>
              <a:rPr lang="en-US" b="1"/>
              <a:t>use </a:t>
            </a:r>
            <a:br>
              <a:rPr lang="en-US" b="1"/>
            </a:br>
            <a:r>
              <a:rPr lang="en-US" b="1"/>
              <a:t>in Python scripting</a:t>
            </a:r>
            <a:endParaRPr lang="en-US" b="1" dirty="0"/>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5DFCDD67-36BF-EA34-0603-87E3D8404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3215799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E2BE7E0-6162-8E63-7E6C-2160F653857C}"/>
              </a:ext>
            </a:extLst>
          </p:cNvPr>
          <p:cNvSpPr>
            <a:spLocks noGrp="1"/>
          </p:cNvSpPr>
          <p:nvPr>
            <p:ph type="body" sz="quarter" idx="10"/>
          </p:nvPr>
        </p:nvSpPr>
        <p:spPr/>
        <p:txBody>
          <a:bodyPr/>
          <a:lstStyle/>
          <a:p>
            <a:r>
              <a:rPr lang="en-CA" dirty="0"/>
              <a:t>Choosing between an IDE and a notebook ultimately depends on the nature of your work and personal preference</a:t>
            </a:r>
          </a:p>
          <a:p>
            <a:endParaRPr lang="en-CA" dirty="0"/>
          </a:p>
        </p:txBody>
      </p:sp>
      <p:sp>
        <p:nvSpPr>
          <p:cNvPr id="4" name="Titel 3">
            <a:extLst>
              <a:ext uri="{FF2B5EF4-FFF2-40B4-BE49-F238E27FC236}">
                <a16:creationId xmlns:a16="http://schemas.microsoft.com/office/drawing/2014/main" id="{49029FC8-1456-8930-0D91-C907590A59D0}"/>
              </a:ext>
            </a:extLst>
          </p:cNvPr>
          <p:cNvSpPr>
            <a:spLocks noGrp="1"/>
          </p:cNvSpPr>
          <p:nvPr>
            <p:ph type="title"/>
          </p:nvPr>
        </p:nvSpPr>
        <p:spPr/>
        <p:txBody>
          <a:bodyPr/>
          <a:lstStyle/>
          <a:p>
            <a:r>
              <a:rPr lang="en-CA" dirty="0"/>
              <a:t>IDEs versus Notebooks</a:t>
            </a:r>
          </a:p>
        </p:txBody>
      </p:sp>
      <p:sp>
        <p:nvSpPr>
          <p:cNvPr id="5" name="Rechthoek 4">
            <a:extLst>
              <a:ext uri="{FF2B5EF4-FFF2-40B4-BE49-F238E27FC236}">
                <a16:creationId xmlns:a16="http://schemas.microsoft.com/office/drawing/2014/main" id="{0EC71F05-044F-EDE6-0C43-1679DA970B33}"/>
              </a:ext>
            </a:extLst>
          </p:cNvPr>
          <p:cNvSpPr/>
          <p:nvPr/>
        </p:nvSpPr>
        <p:spPr>
          <a:xfrm>
            <a:off x="0" y="2646381"/>
            <a:ext cx="12192000" cy="42116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376F9501-0723-FC00-D05D-2FE88B158A71}"/>
              </a:ext>
            </a:extLst>
          </p:cNvPr>
          <p:cNvPicPr>
            <a:picLocks noChangeAspect="1"/>
          </p:cNvPicPr>
          <p:nvPr/>
        </p:nvPicPr>
        <p:blipFill>
          <a:blip r:embed="rId2"/>
          <a:stretch>
            <a:fillRect/>
          </a:stretch>
        </p:blipFill>
        <p:spPr>
          <a:xfrm>
            <a:off x="2785048" y="2361232"/>
            <a:ext cx="5738368" cy="5738368"/>
          </a:xfrm>
          <a:prstGeom prst="rect">
            <a:avLst/>
          </a:prstGeom>
        </p:spPr>
      </p:pic>
      <p:pic>
        <p:nvPicPr>
          <p:cNvPr id="7" name="Afbeelding 6" descr="Afbeelding met cirkel, Graphics, tekenfilm&#10;&#10;Automatisch gegenereerde beschrijving">
            <a:extLst>
              <a:ext uri="{FF2B5EF4-FFF2-40B4-BE49-F238E27FC236}">
                <a16:creationId xmlns:a16="http://schemas.microsoft.com/office/drawing/2014/main" id="{F62ECF5F-A779-C24C-B2A6-C7BDCA6FE86F}"/>
              </a:ext>
            </a:extLst>
          </p:cNvPr>
          <p:cNvPicPr>
            <a:picLocks noChangeAspect="1"/>
          </p:cNvPicPr>
          <p:nvPr/>
        </p:nvPicPr>
        <p:blipFill>
          <a:blip r:embed="rId3">
            <a:extLst>
              <a:ext uri="{28A0092B-C50C-407E-A947-70E740481C1C}">
                <a14:useLocalDpi xmlns:a14="http://schemas.microsoft.com/office/drawing/2010/main" val="0"/>
              </a:ext>
            </a:extLst>
          </a:blip>
          <a:srcRect t="21976" b="18767"/>
          <a:stretch/>
        </p:blipFill>
        <p:spPr>
          <a:xfrm>
            <a:off x="8979549" y="4579177"/>
            <a:ext cx="2126318" cy="1260000"/>
          </a:xfrm>
          <a:prstGeom prst="rect">
            <a:avLst/>
          </a:prstGeom>
        </p:spPr>
      </p:pic>
      <p:pic>
        <p:nvPicPr>
          <p:cNvPr id="9" name="Afbeelding 8" descr="Afbeelding met Graphics, Lettertype, cirkel, grafische vormgeving&#10;&#10;Automatisch gegenereerde beschrijving">
            <a:extLst>
              <a:ext uri="{FF2B5EF4-FFF2-40B4-BE49-F238E27FC236}">
                <a16:creationId xmlns:a16="http://schemas.microsoft.com/office/drawing/2014/main" id="{A4FD9708-3BB3-CCDD-18B3-6E35E9FAB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416" y="3197504"/>
            <a:ext cx="1260000" cy="1460550"/>
          </a:xfrm>
          <a:prstGeom prst="rect">
            <a:avLst/>
          </a:prstGeom>
        </p:spPr>
      </p:pic>
      <p:pic>
        <p:nvPicPr>
          <p:cNvPr id="11" name="Afbeelding 10" descr="Afbeelding met Graphics, logo, Lettertype, grafische vormgeving&#10;&#10;Automatisch gegenereerde beschrijving">
            <a:extLst>
              <a:ext uri="{FF2B5EF4-FFF2-40B4-BE49-F238E27FC236}">
                <a16:creationId xmlns:a16="http://schemas.microsoft.com/office/drawing/2014/main" id="{1163A6A5-687E-769E-AC8E-130033667C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975" y="2941538"/>
            <a:ext cx="1260000" cy="1260000"/>
          </a:xfrm>
          <a:prstGeom prst="rect">
            <a:avLst/>
          </a:prstGeom>
        </p:spPr>
      </p:pic>
      <p:pic>
        <p:nvPicPr>
          <p:cNvPr id="13" name="Afbeelding 12" descr="Afbeelding met Elektrisch blauw, symbool, blauw, Rechthoek&#10;&#10;Automatisch gegenereerde beschrijving">
            <a:extLst>
              <a:ext uri="{FF2B5EF4-FFF2-40B4-BE49-F238E27FC236}">
                <a16:creationId xmlns:a16="http://schemas.microsoft.com/office/drawing/2014/main" id="{FB926E69-1B08-E264-3265-65BEB7E017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7514" y="4944718"/>
            <a:ext cx="1260000" cy="1260000"/>
          </a:xfrm>
          <a:prstGeom prst="rect">
            <a:avLst/>
          </a:prstGeom>
        </p:spPr>
      </p:pic>
      <p:pic>
        <p:nvPicPr>
          <p:cNvPr id="15" name="Afbeelding 14" descr="Afbeelding met Graphics, logo, symbool, Lettertype&#10;&#10;Automatisch gegenereerde beschrijving">
            <a:extLst>
              <a:ext uri="{FF2B5EF4-FFF2-40B4-BE49-F238E27FC236}">
                <a16:creationId xmlns:a16="http://schemas.microsoft.com/office/drawing/2014/main" id="{66A8BB54-5AFE-E7FD-6AD7-15E13DF0D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516" y="3513960"/>
            <a:ext cx="1260000" cy="1260000"/>
          </a:xfrm>
          <a:prstGeom prst="rect">
            <a:avLst/>
          </a:prstGeom>
        </p:spPr>
      </p:pic>
    </p:spTree>
    <p:extLst>
      <p:ext uri="{BB962C8B-B14F-4D97-AF65-F5344CB8AC3E}">
        <p14:creationId xmlns:p14="http://schemas.microsoft.com/office/powerpoint/2010/main" val="33197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1AF9412-06FF-246F-3A2B-8CCFB014944F}"/>
              </a:ext>
            </a:extLst>
          </p:cNvPr>
          <p:cNvSpPr>
            <a:spLocks noGrp="1"/>
          </p:cNvSpPr>
          <p:nvPr>
            <p:ph type="body" sz="quarter" idx="10"/>
          </p:nvPr>
        </p:nvSpPr>
        <p:spPr/>
        <p:txBody>
          <a:bodyPr/>
          <a:lstStyle/>
          <a:p>
            <a:r>
              <a:rPr lang="en-CA" dirty="0"/>
              <a:t>comprehensive, efficient, and robust environment for automation and batch processing</a:t>
            </a:r>
          </a:p>
        </p:txBody>
      </p:sp>
      <p:sp>
        <p:nvSpPr>
          <p:cNvPr id="4" name="Titel 3">
            <a:extLst>
              <a:ext uri="{FF2B5EF4-FFF2-40B4-BE49-F238E27FC236}">
                <a16:creationId xmlns:a16="http://schemas.microsoft.com/office/drawing/2014/main" id="{44002AB7-C202-04C7-E955-82E59C2A6563}"/>
              </a:ext>
            </a:extLst>
          </p:cNvPr>
          <p:cNvSpPr>
            <a:spLocks noGrp="1"/>
          </p:cNvSpPr>
          <p:nvPr>
            <p:ph type="title"/>
          </p:nvPr>
        </p:nvSpPr>
        <p:spPr/>
        <p:txBody>
          <a:bodyPr/>
          <a:lstStyle/>
          <a:p>
            <a:r>
              <a:rPr lang="en-CA" dirty="0"/>
              <a:t>IDEs</a:t>
            </a:r>
          </a:p>
        </p:txBody>
      </p:sp>
      <p:sp>
        <p:nvSpPr>
          <p:cNvPr id="7" name="Rechthoek 6">
            <a:extLst>
              <a:ext uri="{FF2B5EF4-FFF2-40B4-BE49-F238E27FC236}">
                <a16:creationId xmlns:a16="http://schemas.microsoft.com/office/drawing/2014/main" id="{38DF2678-2F37-A0ED-EEC2-94188F30FC91}"/>
              </a:ext>
            </a:extLst>
          </p:cNvPr>
          <p:cNvSpPr/>
          <p:nvPr/>
        </p:nvSpPr>
        <p:spPr>
          <a:xfrm>
            <a:off x="0" y="2628900"/>
            <a:ext cx="12192000" cy="4229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Tijdelijke aanduiding voor afbeelding 1">
            <a:extLst>
              <a:ext uri="{FF2B5EF4-FFF2-40B4-BE49-F238E27FC236}">
                <a16:creationId xmlns:a16="http://schemas.microsoft.com/office/drawing/2014/main" id="{8266B2A4-F16C-E10F-4442-F940DA8CDF9C}"/>
              </a:ext>
            </a:extLst>
          </p:cNvPr>
          <p:cNvSpPr>
            <a:spLocks noGrp="1"/>
          </p:cNvSpPr>
          <p:nvPr>
            <p:ph type="pic" sz="quarter" idx="11"/>
          </p:nvPr>
        </p:nvSpPr>
        <p:spPr>
          <a:xfrm>
            <a:off x="1085005" y="2907173"/>
            <a:ext cx="4552468" cy="3471799"/>
          </a:xfrm>
        </p:spPr>
        <p:txBody>
          <a:bodyPr>
            <a:normAutofit fontScale="77500" lnSpcReduction="20000"/>
          </a:bodyPr>
          <a:lstStyle/>
          <a:p>
            <a:pPr marL="285750" indent="-285750">
              <a:buFont typeface="Wingdings" pitchFamily="2" charset="2"/>
              <a:buChar char="§"/>
            </a:pPr>
            <a:r>
              <a:rPr lang="en-CA" dirty="0"/>
              <a:t>Developing large-scale applications or complex projects.</a:t>
            </a:r>
          </a:p>
          <a:p>
            <a:r>
              <a:rPr lang="en-CA" dirty="0"/>
              <a:t>When you need robust debugging, refactoring, and version control tools.</a:t>
            </a:r>
          </a:p>
          <a:p>
            <a:r>
              <a:rPr lang="en-CA" dirty="0"/>
              <a:t>Managing extensive codebases with multiple files and dependencies.</a:t>
            </a:r>
          </a:p>
          <a:p>
            <a:r>
              <a:rPr lang="en-CA" dirty="0"/>
              <a:t>Performance-critical applications requiring efficient resource management.</a:t>
            </a:r>
          </a:p>
        </p:txBody>
      </p:sp>
      <p:pic>
        <p:nvPicPr>
          <p:cNvPr id="2" name="Afbeelding 1" descr="Afbeelding met Graphics, logo, Lettertype, grafische vormgeving&#10;&#10;Automatisch gegenereerde beschrijving">
            <a:extLst>
              <a:ext uri="{FF2B5EF4-FFF2-40B4-BE49-F238E27FC236}">
                <a16:creationId xmlns:a16="http://schemas.microsoft.com/office/drawing/2014/main" id="{184504A3-24E2-49FF-E0B1-DD132DA4D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506" y="2799000"/>
            <a:ext cx="900000" cy="900000"/>
          </a:xfrm>
          <a:prstGeom prst="rect">
            <a:avLst/>
          </a:prstGeom>
        </p:spPr>
      </p:pic>
      <p:pic>
        <p:nvPicPr>
          <p:cNvPr id="5" name="Afbeelding 4" descr="Afbeelding met Elektrisch blauw, symbool, blauw, Rechthoek&#10;&#10;Automatisch gegenereerde beschrijving">
            <a:extLst>
              <a:ext uri="{FF2B5EF4-FFF2-40B4-BE49-F238E27FC236}">
                <a16:creationId xmlns:a16="http://schemas.microsoft.com/office/drawing/2014/main" id="{63A206B2-E56D-EDFC-8BB3-3B30C4C9E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1999" y="2799000"/>
            <a:ext cx="900000" cy="900000"/>
          </a:xfrm>
          <a:prstGeom prst="rect">
            <a:avLst/>
          </a:prstGeom>
        </p:spPr>
      </p:pic>
      <p:pic>
        <p:nvPicPr>
          <p:cNvPr id="8" name="Afbeelding 7" descr="Afbeelding met Graphics, logo, symbool, Lettertype&#10;&#10;Automatisch gegenereerde beschrijving">
            <a:extLst>
              <a:ext uri="{FF2B5EF4-FFF2-40B4-BE49-F238E27FC236}">
                <a16:creationId xmlns:a16="http://schemas.microsoft.com/office/drawing/2014/main" id="{4FD86158-25C6-EDC5-79A6-F79D821A2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4736" y="2799000"/>
            <a:ext cx="900000" cy="900000"/>
          </a:xfrm>
          <a:prstGeom prst="rect">
            <a:avLst/>
          </a:prstGeom>
        </p:spPr>
      </p:pic>
    </p:spTree>
    <p:extLst>
      <p:ext uri="{BB962C8B-B14F-4D97-AF65-F5344CB8AC3E}">
        <p14:creationId xmlns:p14="http://schemas.microsoft.com/office/powerpoint/2010/main" val="383847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Why learn Python</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2E4C630-1A7A-02BE-0F6B-A9AE46208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2549430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D76D912-65A7-A9AE-316C-D47FBEED53A9}"/>
              </a:ext>
            </a:extLst>
          </p:cNvPr>
          <p:cNvSpPr>
            <a:spLocks noGrp="1"/>
          </p:cNvSpPr>
          <p:nvPr>
            <p:ph type="body" sz="quarter" idx="10"/>
          </p:nvPr>
        </p:nvSpPr>
        <p:spPr/>
        <p:txBody>
          <a:bodyPr/>
          <a:lstStyle/>
          <a:p>
            <a:r>
              <a:rPr lang="en-CA" dirty="0"/>
              <a:t>Interactive, user-friendly, and collaborative platform ideal for data science and research tasks</a:t>
            </a:r>
          </a:p>
          <a:p>
            <a:endParaRPr lang="en-CA" dirty="0"/>
          </a:p>
        </p:txBody>
      </p:sp>
      <p:sp>
        <p:nvSpPr>
          <p:cNvPr id="4" name="Titel 3">
            <a:extLst>
              <a:ext uri="{FF2B5EF4-FFF2-40B4-BE49-F238E27FC236}">
                <a16:creationId xmlns:a16="http://schemas.microsoft.com/office/drawing/2014/main" id="{8F77A087-3813-D634-810A-DAC985440783}"/>
              </a:ext>
            </a:extLst>
          </p:cNvPr>
          <p:cNvSpPr>
            <a:spLocks noGrp="1"/>
          </p:cNvSpPr>
          <p:nvPr>
            <p:ph type="title"/>
          </p:nvPr>
        </p:nvSpPr>
        <p:spPr/>
        <p:txBody>
          <a:bodyPr/>
          <a:lstStyle/>
          <a:p>
            <a:r>
              <a:rPr lang="en-CA" dirty="0"/>
              <a:t>Notebooks</a:t>
            </a:r>
          </a:p>
        </p:txBody>
      </p:sp>
      <p:sp>
        <p:nvSpPr>
          <p:cNvPr id="5" name="Rechthoek 4">
            <a:extLst>
              <a:ext uri="{FF2B5EF4-FFF2-40B4-BE49-F238E27FC236}">
                <a16:creationId xmlns:a16="http://schemas.microsoft.com/office/drawing/2014/main" id="{28050B11-96D0-7382-4274-19E3EE758D69}"/>
              </a:ext>
            </a:extLst>
          </p:cNvPr>
          <p:cNvSpPr/>
          <p:nvPr/>
        </p:nvSpPr>
        <p:spPr>
          <a:xfrm>
            <a:off x="0" y="2638425"/>
            <a:ext cx="12192000" cy="42195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jdelijke aanduiding voor afbeelding 1">
            <a:extLst>
              <a:ext uri="{FF2B5EF4-FFF2-40B4-BE49-F238E27FC236}">
                <a16:creationId xmlns:a16="http://schemas.microsoft.com/office/drawing/2014/main" id="{07950D4D-5602-FE78-536B-89A113BE4AF0}"/>
              </a:ext>
            </a:extLst>
          </p:cNvPr>
          <p:cNvSpPr>
            <a:spLocks noGrp="1"/>
          </p:cNvSpPr>
          <p:nvPr>
            <p:ph type="pic" sz="quarter" idx="11"/>
          </p:nvPr>
        </p:nvSpPr>
        <p:spPr>
          <a:xfrm>
            <a:off x="1105382" y="3141200"/>
            <a:ext cx="5619509" cy="2935419"/>
          </a:xfrm>
        </p:spPr>
        <p:txBody>
          <a:bodyPr>
            <a:normAutofit fontScale="92500" lnSpcReduction="20000"/>
          </a:bodyPr>
          <a:lstStyle/>
          <a:p>
            <a:r>
              <a:rPr lang="en-CA" dirty="0"/>
              <a:t>Data analysis, exploration, and visualization tasks.</a:t>
            </a:r>
          </a:p>
          <a:p>
            <a:r>
              <a:rPr lang="en-CA" dirty="0"/>
              <a:t>Prototyping and experimenting with code snippets.</a:t>
            </a:r>
          </a:p>
          <a:p>
            <a:r>
              <a:rPr lang="en-CA" dirty="0"/>
              <a:t>Creating tutorials, reports, or research documentation.</a:t>
            </a:r>
          </a:p>
          <a:p>
            <a:r>
              <a:rPr lang="en-CA" dirty="0"/>
              <a:t>Collaborative projects where sharing and reproducibility are key.</a:t>
            </a:r>
          </a:p>
        </p:txBody>
      </p:sp>
      <p:pic>
        <p:nvPicPr>
          <p:cNvPr id="2" name="Afbeelding 1" descr="Afbeelding met cirkel, Graphics, tekenfilm&#10;&#10;Automatisch gegenereerde beschrijving">
            <a:extLst>
              <a:ext uri="{FF2B5EF4-FFF2-40B4-BE49-F238E27FC236}">
                <a16:creationId xmlns:a16="http://schemas.microsoft.com/office/drawing/2014/main" id="{C2E21A63-F15A-F485-7573-A4AD82B730ED}"/>
              </a:ext>
            </a:extLst>
          </p:cNvPr>
          <p:cNvPicPr>
            <a:picLocks noChangeAspect="1"/>
          </p:cNvPicPr>
          <p:nvPr/>
        </p:nvPicPr>
        <p:blipFill>
          <a:blip r:embed="rId2">
            <a:extLst>
              <a:ext uri="{28A0092B-C50C-407E-A947-70E740481C1C}">
                <a14:useLocalDpi xmlns:a14="http://schemas.microsoft.com/office/drawing/2010/main" val="0"/>
              </a:ext>
            </a:extLst>
          </a:blip>
          <a:srcRect t="21976" b="18767"/>
          <a:stretch/>
        </p:blipFill>
        <p:spPr>
          <a:xfrm>
            <a:off x="8898387" y="2859257"/>
            <a:ext cx="1518799" cy="900000"/>
          </a:xfrm>
          <a:prstGeom prst="rect">
            <a:avLst/>
          </a:prstGeom>
        </p:spPr>
      </p:pic>
      <p:pic>
        <p:nvPicPr>
          <p:cNvPr id="7" name="Afbeelding 6" descr="Afbeelding met Graphics, Lettertype, cirkel, grafische vormgeving&#10;&#10;Automatisch gegenereerde beschrijving">
            <a:extLst>
              <a:ext uri="{FF2B5EF4-FFF2-40B4-BE49-F238E27FC236}">
                <a16:creationId xmlns:a16="http://schemas.microsoft.com/office/drawing/2014/main" id="{0BB0B8A8-83A9-64CC-0725-2831C0D0E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2374" y="2716007"/>
            <a:ext cx="900000" cy="1043250"/>
          </a:xfrm>
          <a:prstGeom prst="rect">
            <a:avLst/>
          </a:prstGeom>
        </p:spPr>
      </p:pic>
    </p:spTree>
    <p:extLst>
      <p:ext uri="{BB962C8B-B14F-4D97-AF65-F5344CB8AC3E}">
        <p14:creationId xmlns:p14="http://schemas.microsoft.com/office/powerpoint/2010/main" val="993431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ABBDCFF0-40C7-74DB-E6D1-F8F3BD8F3B81}"/>
              </a:ext>
            </a:extLst>
          </p:cNvPr>
          <p:cNvSpPr/>
          <p:nvPr/>
        </p:nvSpPr>
        <p:spPr>
          <a:xfrm>
            <a:off x="0" y="2639028"/>
            <a:ext cx="12192000" cy="4218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itel 3">
            <a:extLst>
              <a:ext uri="{FF2B5EF4-FFF2-40B4-BE49-F238E27FC236}">
                <a16:creationId xmlns:a16="http://schemas.microsoft.com/office/drawing/2014/main" id="{0FDB0945-5706-3657-C73D-CC0CB49BD2AA}"/>
              </a:ext>
            </a:extLst>
          </p:cNvPr>
          <p:cNvSpPr>
            <a:spLocks noGrp="1"/>
          </p:cNvSpPr>
          <p:nvPr>
            <p:ph type="title"/>
          </p:nvPr>
        </p:nvSpPr>
        <p:spPr>
          <a:xfrm>
            <a:off x="1105383" y="902822"/>
            <a:ext cx="9097700" cy="622138"/>
          </a:xfrm>
        </p:spPr>
        <p:txBody>
          <a:bodyPr anchor="t">
            <a:normAutofit/>
          </a:bodyPr>
          <a:lstStyle/>
          <a:p>
            <a:r>
              <a:rPr lang="en-CA" dirty="0"/>
              <a:t>Navigating </a:t>
            </a:r>
            <a:r>
              <a:rPr lang="en-CA" dirty="0" err="1"/>
              <a:t>Jupyter</a:t>
            </a:r>
            <a:r>
              <a:rPr lang="en-CA" dirty="0"/>
              <a:t> Notebook</a:t>
            </a:r>
          </a:p>
        </p:txBody>
      </p:sp>
      <p:pic>
        <p:nvPicPr>
          <p:cNvPr id="12" name="Tijdelijke aanduiding voor afbeelding 11" descr="Afbeelding met tekst, schermopname, software, Webpagina&#10;&#10;Automatisch gegenereerde beschrijving">
            <a:extLst>
              <a:ext uri="{FF2B5EF4-FFF2-40B4-BE49-F238E27FC236}">
                <a16:creationId xmlns:a16="http://schemas.microsoft.com/office/drawing/2014/main" id="{F1A9F40B-AA6E-205A-4EE8-ADCCD00DACEA}"/>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0352" r="10042" b="34292"/>
          <a:stretch/>
        </p:blipFill>
        <p:spPr>
          <a:xfrm>
            <a:off x="2154903" y="2220922"/>
            <a:ext cx="7884000" cy="4067269"/>
          </a:xfrm>
        </p:spPr>
      </p:pic>
      <p:sp>
        <p:nvSpPr>
          <p:cNvPr id="14" name="Tekstvak 13">
            <a:extLst>
              <a:ext uri="{FF2B5EF4-FFF2-40B4-BE49-F238E27FC236}">
                <a16:creationId xmlns:a16="http://schemas.microsoft.com/office/drawing/2014/main" id="{11089642-5E0D-973A-5509-82FD8A986654}"/>
              </a:ext>
            </a:extLst>
          </p:cNvPr>
          <p:cNvSpPr txBox="1"/>
          <p:nvPr/>
        </p:nvSpPr>
        <p:spPr>
          <a:xfrm>
            <a:off x="9996719" y="3956863"/>
            <a:ext cx="1012139" cy="707886"/>
          </a:xfrm>
          <a:prstGeom prst="rect">
            <a:avLst/>
          </a:prstGeom>
          <a:noFill/>
        </p:spPr>
        <p:txBody>
          <a:bodyPr wrap="square" rtlCol="0">
            <a:spAutoFit/>
          </a:bodyPr>
          <a:lstStyle/>
          <a:p>
            <a:r>
              <a:rPr lang="en-CA" sz="4000" dirty="0"/>
              <a:t>}</a:t>
            </a:r>
          </a:p>
        </p:txBody>
      </p:sp>
      <p:sp>
        <p:nvSpPr>
          <p:cNvPr id="15" name="Tekstvak 14">
            <a:extLst>
              <a:ext uri="{FF2B5EF4-FFF2-40B4-BE49-F238E27FC236}">
                <a16:creationId xmlns:a16="http://schemas.microsoft.com/office/drawing/2014/main" id="{FFF5A5D3-7985-52B9-F9D6-30A1D9B0865B}"/>
              </a:ext>
            </a:extLst>
          </p:cNvPr>
          <p:cNvSpPr txBox="1"/>
          <p:nvPr/>
        </p:nvSpPr>
        <p:spPr>
          <a:xfrm>
            <a:off x="10317268" y="4159525"/>
            <a:ext cx="2154905" cy="369332"/>
          </a:xfrm>
          <a:prstGeom prst="rect">
            <a:avLst/>
          </a:prstGeom>
          <a:noFill/>
        </p:spPr>
        <p:txBody>
          <a:bodyPr wrap="square" rtlCol="0">
            <a:spAutoFit/>
          </a:bodyPr>
          <a:lstStyle/>
          <a:p>
            <a:r>
              <a:rPr lang="en-CA" dirty="0"/>
              <a:t>Markdown cell</a:t>
            </a:r>
          </a:p>
        </p:txBody>
      </p:sp>
      <p:sp>
        <p:nvSpPr>
          <p:cNvPr id="16" name="Tekstvak 15">
            <a:extLst>
              <a:ext uri="{FF2B5EF4-FFF2-40B4-BE49-F238E27FC236}">
                <a16:creationId xmlns:a16="http://schemas.microsoft.com/office/drawing/2014/main" id="{A6A1AB91-B24D-601E-1371-73BA95A8D7FB}"/>
              </a:ext>
            </a:extLst>
          </p:cNvPr>
          <p:cNvSpPr txBox="1"/>
          <p:nvPr/>
        </p:nvSpPr>
        <p:spPr>
          <a:xfrm>
            <a:off x="9996720" y="4697734"/>
            <a:ext cx="1012139" cy="707886"/>
          </a:xfrm>
          <a:prstGeom prst="rect">
            <a:avLst/>
          </a:prstGeom>
          <a:noFill/>
        </p:spPr>
        <p:txBody>
          <a:bodyPr wrap="square" rtlCol="0">
            <a:spAutoFit/>
          </a:bodyPr>
          <a:lstStyle/>
          <a:p>
            <a:r>
              <a:rPr lang="en-CA" sz="4000" dirty="0"/>
              <a:t>}</a:t>
            </a:r>
          </a:p>
        </p:txBody>
      </p:sp>
      <p:sp>
        <p:nvSpPr>
          <p:cNvPr id="17" name="Tekstvak 16">
            <a:extLst>
              <a:ext uri="{FF2B5EF4-FFF2-40B4-BE49-F238E27FC236}">
                <a16:creationId xmlns:a16="http://schemas.microsoft.com/office/drawing/2014/main" id="{C2F67324-9A83-05A6-3CB6-8ED4E717A834}"/>
              </a:ext>
            </a:extLst>
          </p:cNvPr>
          <p:cNvSpPr txBox="1"/>
          <p:nvPr/>
        </p:nvSpPr>
        <p:spPr>
          <a:xfrm>
            <a:off x="10317268" y="4912157"/>
            <a:ext cx="2154905" cy="369332"/>
          </a:xfrm>
          <a:prstGeom prst="rect">
            <a:avLst/>
          </a:prstGeom>
          <a:noFill/>
        </p:spPr>
        <p:txBody>
          <a:bodyPr wrap="square" rtlCol="0">
            <a:spAutoFit/>
          </a:bodyPr>
          <a:lstStyle/>
          <a:p>
            <a:r>
              <a:rPr lang="en-CA" dirty="0"/>
              <a:t>Code cell</a:t>
            </a:r>
          </a:p>
        </p:txBody>
      </p:sp>
      <p:sp>
        <p:nvSpPr>
          <p:cNvPr id="18" name="Tekstvak 17">
            <a:extLst>
              <a:ext uri="{FF2B5EF4-FFF2-40B4-BE49-F238E27FC236}">
                <a16:creationId xmlns:a16="http://schemas.microsoft.com/office/drawing/2014/main" id="{B8CB372A-A500-3B8C-68EC-08D38FC9BA6E}"/>
              </a:ext>
            </a:extLst>
          </p:cNvPr>
          <p:cNvSpPr txBox="1"/>
          <p:nvPr/>
        </p:nvSpPr>
        <p:spPr>
          <a:xfrm>
            <a:off x="9996719" y="5347460"/>
            <a:ext cx="1012139" cy="707886"/>
          </a:xfrm>
          <a:prstGeom prst="rect">
            <a:avLst/>
          </a:prstGeom>
          <a:noFill/>
        </p:spPr>
        <p:txBody>
          <a:bodyPr wrap="square" rtlCol="0">
            <a:spAutoFit/>
          </a:bodyPr>
          <a:lstStyle/>
          <a:p>
            <a:r>
              <a:rPr lang="en-CA" sz="4000" dirty="0"/>
              <a:t>}</a:t>
            </a:r>
          </a:p>
        </p:txBody>
      </p:sp>
      <p:sp>
        <p:nvSpPr>
          <p:cNvPr id="19" name="Tekstvak 18">
            <a:extLst>
              <a:ext uri="{FF2B5EF4-FFF2-40B4-BE49-F238E27FC236}">
                <a16:creationId xmlns:a16="http://schemas.microsoft.com/office/drawing/2014/main" id="{3C0A85DF-F228-4E0F-4CEE-A548BB8B7812}"/>
              </a:ext>
            </a:extLst>
          </p:cNvPr>
          <p:cNvSpPr txBox="1"/>
          <p:nvPr/>
        </p:nvSpPr>
        <p:spPr>
          <a:xfrm>
            <a:off x="10317268" y="5602031"/>
            <a:ext cx="2154905" cy="369332"/>
          </a:xfrm>
          <a:prstGeom prst="rect">
            <a:avLst/>
          </a:prstGeom>
          <a:noFill/>
        </p:spPr>
        <p:txBody>
          <a:bodyPr wrap="square" rtlCol="0">
            <a:spAutoFit/>
          </a:bodyPr>
          <a:lstStyle/>
          <a:p>
            <a:r>
              <a:rPr lang="en-CA" dirty="0"/>
              <a:t>Output</a:t>
            </a:r>
          </a:p>
        </p:txBody>
      </p:sp>
      <p:cxnSp>
        <p:nvCxnSpPr>
          <p:cNvPr id="21" name="Rechte verbindingslijn met pijl 20">
            <a:extLst>
              <a:ext uri="{FF2B5EF4-FFF2-40B4-BE49-F238E27FC236}">
                <a16:creationId xmlns:a16="http://schemas.microsoft.com/office/drawing/2014/main" id="{5871C339-DE9B-04A2-90F9-B529340F223D}"/>
              </a:ext>
            </a:extLst>
          </p:cNvPr>
          <p:cNvCxnSpPr>
            <a:cxnSpLocks/>
          </p:cNvCxnSpPr>
          <p:nvPr/>
        </p:nvCxnSpPr>
        <p:spPr>
          <a:xfrm>
            <a:off x="3233057" y="2013857"/>
            <a:ext cx="239486" cy="625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kstvak 22">
            <a:extLst>
              <a:ext uri="{FF2B5EF4-FFF2-40B4-BE49-F238E27FC236}">
                <a16:creationId xmlns:a16="http://schemas.microsoft.com/office/drawing/2014/main" id="{BC08815E-AAE4-9B25-497E-151AB7384075}"/>
              </a:ext>
            </a:extLst>
          </p:cNvPr>
          <p:cNvSpPr txBox="1"/>
          <p:nvPr/>
        </p:nvSpPr>
        <p:spPr>
          <a:xfrm>
            <a:off x="1969567" y="1688275"/>
            <a:ext cx="3134191" cy="369332"/>
          </a:xfrm>
          <a:prstGeom prst="rect">
            <a:avLst/>
          </a:prstGeom>
          <a:noFill/>
        </p:spPr>
        <p:txBody>
          <a:bodyPr wrap="none" rtlCol="0">
            <a:spAutoFit/>
          </a:bodyPr>
          <a:lstStyle/>
          <a:p>
            <a:r>
              <a:rPr lang="en-CA" dirty="0">
                <a:solidFill>
                  <a:schemeClr val="bg1"/>
                </a:solidFill>
              </a:rPr>
              <a:t>Local host in the background</a:t>
            </a:r>
          </a:p>
        </p:txBody>
      </p:sp>
      <p:cxnSp>
        <p:nvCxnSpPr>
          <p:cNvPr id="24" name="Rechte verbindingslijn met pijl 23">
            <a:extLst>
              <a:ext uri="{FF2B5EF4-FFF2-40B4-BE49-F238E27FC236}">
                <a16:creationId xmlns:a16="http://schemas.microsoft.com/office/drawing/2014/main" id="{B2C04CA9-14E5-6F28-3668-C75DA0CE151B}"/>
              </a:ext>
            </a:extLst>
          </p:cNvPr>
          <p:cNvCxnSpPr>
            <a:cxnSpLocks/>
          </p:cNvCxnSpPr>
          <p:nvPr/>
        </p:nvCxnSpPr>
        <p:spPr>
          <a:xfrm flipH="1">
            <a:off x="7707086" y="1943066"/>
            <a:ext cx="195943" cy="625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kstvak 25">
            <a:extLst>
              <a:ext uri="{FF2B5EF4-FFF2-40B4-BE49-F238E27FC236}">
                <a16:creationId xmlns:a16="http://schemas.microsoft.com/office/drawing/2014/main" id="{214086CF-3C82-DC09-C3B5-2EDFBEE14F51}"/>
              </a:ext>
            </a:extLst>
          </p:cNvPr>
          <p:cNvSpPr txBox="1"/>
          <p:nvPr/>
        </p:nvSpPr>
        <p:spPr>
          <a:xfrm>
            <a:off x="6827866" y="1618150"/>
            <a:ext cx="1954381" cy="369332"/>
          </a:xfrm>
          <a:prstGeom prst="rect">
            <a:avLst/>
          </a:prstGeom>
          <a:noFill/>
        </p:spPr>
        <p:txBody>
          <a:bodyPr wrap="none" rtlCol="0">
            <a:spAutoFit/>
          </a:bodyPr>
          <a:lstStyle/>
          <a:p>
            <a:r>
              <a:rPr lang="en-CA" dirty="0" err="1">
                <a:solidFill>
                  <a:schemeClr val="bg1"/>
                </a:solidFill>
              </a:rPr>
              <a:t>Jupyter</a:t>
            </a:r>
            <a:r>
              <a:rPr lang="en-CA" dirty="0">
                <a:solidFill>
                  <a:schemeClr val="bg1"/>
                </a:solidFill>
              </a:rPr>
              <a:t> notebook</a:t>
            </a:r>
          </a:p>
        </p:txBody>
      </p:sp>
      <p:sp>
        <p:nvSpPr>
          <p:cNvPr id="35" name="Tekstvak 34">
            <a:extLst>
              <a:ext uri="{FF2B5EF4-FFF2-40B4-BE49-F238E27FC236}">
                <a16:creationId xmlns:a16="http://schemas.microsoft.com/office/drawing/2014/main" id="{4B014B82-A663-D7F7-2AEF-FE37B0FD644C}"/>
              </a:ext>
            </a:extLst>
          </p:cNvPr>
          <p:cNvSpPr txBox="1"/>
          <p:nvPr/>
        </p:nvSpPr>
        <p:spPr>
          <a:xfrm>
            <a:off x="315555" y="3425605"/>
            <a:ext cx="1132841" cy="369332"/>
          </a:xfrm>
          <a:prstGeom prst="rect">
            <a:avLst/>
          </a:prstGeom>
          <a:noFill/>
        </p:spPr>
        <p:txBody>
          <a:bodyPr wrap="square" rtlCol="0">
            <a:spAutoFit/>
          </a:bodyPr>
          <a:lstStyle/>
          <a:p>
            <a:r>
              <a:rPr lang="en-CA" dirty="0"/>
              <a:t>Add cell</a:t>
            </a:r>
          </a:p>
        </p:txBody>
      </p:sp>
      <p:sp>
        <p:nvSpPr>
          <p:cNvPr id="36" name="Tekstvak 35">
            <a:extLst>
              <a:ext uri="{FF2B5EF4-FFF2-40B4-BE49-F238E27FC236}">
                <a16:creationId xmlns:a16="http://schemas.microsoft.com/office/drawing/2014/main" id="{182E2CCD-753D-7503-937A-6ADF25CB5D1E}"/>
              </a:ext>
            </a:extLst>
          </p:cNvPr>
          <p:cNvSpPr txBox="1"/>
          <p:nvPr/>
        </p:nvSpPr>
        <p:spPr>
          <a:xfrm>
            <a:off x="315556" y="3929813"/>
            <a:ext cx="1132841" cy="369332"/>
          </a:xfrm>
          <a:prstGeom prst="rect">
            <a:avLst/>
          </a:prstGeom>
          <a:noFill/>
        </p:spPr>
        <p:txBody>
          <a:bodyPr wrap="square" rtlCol="0">
            <a:spAutoFit/>
          </a:bodyPr>
          <a:lstStyle/>
          <a:p>
            <a:r>
              <a:rPr lang="en-CA" dirty="0"/>
              <a:t>Run cell</a:t>
            </a:r>
          </a:p>
        </p:txBody>
      </p:sp>
      <p:sp>
        <p:nvSpPr>
          <p:cNvPr id="37" name="Tekstvak 36">
            <a:extLst>
              <a:ext uri="{FF2B5EF4-FFF2-40B4-BE49-F238E27FC236}">
                <a16:creationId xmlns:a16="http://schemas.microsoft.com/office/drawing/2014/main" id="{6E1A62FB-E55E-2156-CD47-939DC742B95A}"/>
              </a:ext>
            </a:extLst>
          </p:cNvPr>
          <p:cNvSpPr txBox="1"/>
          <p:nvPr/>
        </p:nvSpPr>
        <p:spPr>
          <a:xfrm>
            <a:off x="242418" y="4425373"/>
            <a:ext cx="1332880" cy="369332"/>
          </a:xfrm>
          <a:prstGeom prst="rect">
            <a:avLst/>
          </a:prstGeom>
          <a:noFill/>
        </p:spPr>
        <p:txBody>
          <a:bodyPr wrap="square" rtlCol="0">
            <a:spAutoFit/>
          </a:bodyPr>
          <a:lstStyle/>
          <a:p>
            <a:r>
              <a:rPr lang="en-CA" dirty="0"/>
              <a:t>Switch cell</a:t>
            </a:r>
          </a:p>
        </p:txBody>
      </p:sp>
      <mc:AlternateContent xmlns:mc="http://schemas.openxmlformats.org/markup-compatibility/2006" xmlns:p14="http://schemas.microsoft.com/office/powerpoint/2010/main">
        <mc:Choice Requires="p14">
          <p:contentPart p14:bwMode="auto" r:id="rId3">
            <p14:nvContentPartPr>
              <p14:cNvPr id="2" name="Inkt 1">
                <a:extLst>
                  <a:ext uri="{FF2B5EF4-FFF2-40B4-BE49-F238E27FC236}">
                    <a16:creationId xmlns:a16="http://schemas.microsoft.com/office/drawing/2014/main" id="{CD866380-F0B0-866E-B553-7835EA3D050B}"/>
                  </a:ext>
                </a:extLst>
              </p14:cNvPr>
              <p14:cNvContentPartPr/>
              <p14:nvPr/>
            </p14:nvContentPartPr>
            <p14:xfrm>
              <a:off x="2408490" y="3421410"/>
              <a:ext cx="157680" cy="7560"/>
            </p14:xfrm>
          </p:contentPart>
        </mc:Choice>
        <mc:Fallback xmlns="">
          <p:pic>
            <p:nvPicPr>
              <p:cNvPr id="2" name="Inkt 1">
                <a:extLst>
                  <a:ext uri="{FF2B5EF4-FFF2-40B4-BE49-F238E27FC236}">
                    <a16:creationId xmlns:a16="http://schemas.microsoft.com/office/drawing/2014/main" id="{CD866380-F0B0-866E-B553-7835EA3D050B}"/>
                  </a:ext>
                </a:extLst>
              </p:cNvPr>
              <p:cNvPicPr/>
              <p:nvPr/>
            </p:nvPicPr>
            <p:blipFill>
              <a:blip r:embed="rId4"/>
              <a:stretch>
                <a:fillRect/>
              </a:stretch>
            </p:blipFill>
            <p:spPr>
              <a:xfrm>
                <a:off x="2354850" y="3313410"/>
                <a:ext cx="265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t 2">
                <a:extLst>
                  <a:ext uri="{FF2B5EF4-FFF2-40B4-BE49-F238E27FC236}">
                    <a16:creationId xmlns:a16="http://schemas.microsoft.com/office/drawing/2014/main" id="{95C5EC5D-0B81-A778-1476-3612041BEC72}"/>
                  </a:ext>
                </a:extLst>
              </p14:cNvPr>
              <p14:cNvContentPartPr/>
              <p14:nvPr/>
            </p14:nvContentPartPr>
            <p14:xfrm>
              <a:off x="442530" y="3600690"/>
              <a:ext cx="784080" cy="3240"/>
            </p14:xfrm>
          </p:contentPart>
        </mc:Choice>
        <mc:Fallback xmlns="">
          <p:pic>
            <p:nvPicPr>
              <p:cNvPr id="3" name="Inkt 2">
                <a:extLst>
                  <a:ext uri="{FF2B5EF4-FFF2-40B4-BE49-F238E27FC236}">
                    <a16:creationId xmlns:a16="http://schemas.microsoft.com/office/drawing/2014/main" id="{95C5EC5D-0B81-A778-1476-3612041BEC72}"/>
                  </a:ext>
                </a:extLst>
              </p:cNvPr>
              <p:cNvPicPr/>
              <p:nvPr/>
            </p:nvPicPr>
            <p:blipFill>
              <a:blip r:embed="rId6"/>
              <a:stretch>
                <a:fillRect/>
              </a:stretch>
            </p:blipFill>
            <p:spPr>
              <a:xfrm>
                <a:off x="388890" y="3493050"/>
                <a:ext cx="891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t 4">
                <a:extLst>
                  <a:ext uri="{FF2B5EF4-FFF2-40B4-BE49-F238E27FC236}">
                    <a16:creationId xmlns:a16="http://schemas.microsoft.com/office/drawing/2014/main" id="{8A209A1E-E07B-6FDE-94BA-0555DF7D24EA}"/>
                  </a:ext>
                </a:extLst>
              </p14:cNvPr>
              <p14:cNvContentPartPr/>
              <p14:nvPr/>
            </p14:nvContentPartPr>
            <p14:xfrm>
              <a:off x="3759930" y="3412050"/>
              <a:ext cx="541080" cy="23040"/>
            </p14:xfrm>
          </p:contentPart>
        </mc:Choice>
        <mc:Fallback xmlns="">
          <p:pic>
            <p:nvPicPr>
              <p:cNvPr id="5" name="Inkt 4">
                <a:extLst>
                  <a:ext uri="{FF2B5EF4-FFF2-40B4-BE49-F238E27FC236}">
                    <a16:creationId xmlns:a16="http://schemas.microsoft.com/office/drawing/2014/main" id="{8A209A1E-E07B-6FDE-94BA-0555DF7D24EA}"/>
                  </a:ext>
                </a:extLst>
              </p:cNvPr>
              <p:cNvPicPr/>
              <p:nvPr/>
            </p:nvPicPr>
            <p:blipFill>
              <a:blip r:embed="rId8"/>
              <a:stretch>
                <a:fillRect/>
              </a:stretch>
            </p:blipFill>
            <p:spPr>
              <a:xfrm>
                <a:off x="3705930" y="3304410"/>
                <a:ext cx="648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t 5">
                <a:extLst>
                  <a:ext uri="{FF2B5EF4-FFF2-40B4-BE49-F238E27FC236}">
                    <a16:creationId xmlns:a16="http://schemas.microsoft.com/office/drawing/2014/main" id="{3D5F3BFE-BB6C-5BE5-64D2-4227F3766CD7}"/>
                  </a:ext>
                </a:extLst>
              </p14:cNvPr>
              <p14:cNvContentPartPr/>
              <p14:nvPr/>
            </p14:nvContentPartPr>
            <p14:xfrm>
              <a:off x="434970" y="4089570"/>
              <a:ext cx="817920" cy="17280"/>
            </p14:xfrm>
          </p:contentPart>
        </mc:Choice>
        <mc:Fallback xmlns="">
          <p:pic>
            <p:nvPicPr>
              <p:cNvPr id="6" name="Inkt 5">
                <a:extLst>
                  <a:ext uri="{FF2B5EF4-FFF2-40B4-BE49-F238E27FC236}">
                    <a16:creationId xmlns:a16="http://schemas.microsoft.com/office/drawing/2014/main" id="{3D5F3BFE-BB6C-5BE5-64D2-4227F3766CD7}"/>
                  </a:ext>
                </a:extLst>
              </p:cNvPr>
              <p:cNvPicPr/>
              <p:nvPr/>
            </p:nvPicPr>
            <p:blipFill>
              <a:blip r:embed="rId10"/>
              <a:stretch>
                <a:fillRect/>
              </a:stretch>
            </p:blipFill>
            <p:spPr>
              <a:xfrm>
                <a:off x="380970" y="3981930"/>
                <a:ext cx="9255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t 8">
                <a:extLst>
                  <a:ext uri="{FF2B5EF4-FFF2-40B4-BE49-F238E27FC236}">
                    <a16:creationId xmlns:a16="http://schemas.microsoft.com/office/drawing/2014/main" id="{ADF1A598-3EDD-509A-C48E-F856CC3D53E9}"/>
                  </a:ext>
                </a:extLst>
              </p14:cNvPr>
              <p14:cNvContentPartPr/>
              <p14:nvPr/>
            </p14:nvContentPartPr>
            <p14:xfrm>
              <a:off x="4977810" y="3414570"/>
              <a:ext cx="774720" cy="15480"/>
            </p14:xfrm>
          </p:contentPart>
        </mc:Choice>
        <mc:Fallback xmlns="">
          <p:pic>
            <p:nvPicPr>
              <p:cNvPr id="9" name="Inkt 8">
                <a:extLst>
                  <a:ext uri="{FF2B5EF4-FFF2-40B4-BE49-F238E27FC236}">
                    <a16:creationId xmlns:a16="http://schemas.microsoft.com/office/drawing/2014/main" id="{ADF1A598-3EDD-509A-C48E-F856CC3D53E9}"/>
                  </a:ext>
                </a:extLst>
              </p:cNvPr>
              <p:cNvPicPr/>
              <p:nvPr/>
            </p:nvPicPr>
            <p:blipFill>
              <a:blip r:embed="rId12"/>
              <a:stretch>
                <a:fillRect/>
              </a:stretch>
            </p:blipFill>
            <p:spPr>
              <a:xfrm>
                <a:off x="4923810" y="3306570"/>
                <a:ext cx="882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t 9">
                <a:extLst>
                  <a:ext uri="{FF2B5EF4-FFF2-40B4-BE49-F238E27FC236}">
                    <a16:creationId xmlns:a16="http://schemas.microsoft.com/office/drawing/2014/main" id="{B73E6D78-7AB8-3907-255F-E74A4DAF3CE7}"/>
                  </a:ext>
                </a:extLst>
              </p14:cNvPr>
              <p14:cNvContentPartPr/>
              <p14:nvPr/>
            </p14:nvContentPartPr>
            <p14:xfrm>
              <a:off x="327330" y="4593930"/>
              <a:ext cx="1059480" cy="16560"/>
            </p14:xfrm>
          </p:contentPart>
        </mc:Choice>
        <mc:Fallback xmlns="">
          <p:pic>
            <p:nvPicPr>
              <p:cNvPr id="10" name="Inkt 9">
                <a:extLst>
                  <a:ext uri="{FF2B5EF4-FFF2-40B4-BE49-F238E27FC236}">
                    <a16:creationId xmlns:a16="http://schemas.microsoft.com/office/drawing/2014/main" id="{B73E6D78-7AB8-3907-255F-E74A4DAF3CE7}"/>
                  </a:ext>
                </a:extLst>
              </p:cNvPr>
              <p:cNvPicPr/>
              <p:nvPr/>
            </p:nvPicPr>
            <p:blipFill>
              <a:blip r:embed="rId14"/>
              <a:stretch>
                <a:fillRect/>
              </a:stretch>
            </p:blipFill>
            <p:spPr>
              <a:xfrm>
                <a:off x="273330" y="4486290"/>
                <a:ext cx="1167120" cy="232200"/>
              </a:xfrm>
              <a:prstGeom prst="rect">
                <a:avLst/>
              </a:prstGeom>
            </p:spPr>
          </p:pic>
        </mc:Fallback>
      </mc:AlternateContent>
      <p:pic>
        <p:nvPicPr>
          <p:cNvPr id="13" name="Afbeelding 12">
            <a:extLst>
              <a:ext uri="{FF2B5EF4-FFF2-40B4-BE49-F238E27FC236}">
                <a16:creationId xmlns:a16="http://schemas.microsoft.com/office/drawing/2014/main" id="{08F7A427-022C-836B-F9F1-8B0D347398F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4903" y="2788298"/>
            <a:ext cx="7884000" cy="848200"/>
          </a:xfrm>
          <a:prstGeom prst="rect">
            <a:avLst/>
          </a:prstGeom>
        </p:spPr>
      </p:pic>
      <mc:AlternateContent xmlns:mc="http://schemas.openxmlformats.org/markup-compatibility/2006" xmlns:p14="http://schemas.microsoft.com/office/powerpoint/2010/main">
        <mc:Choice Requires="p14">
          <p:contentPart p14:bwMode="auto" r:id="rId16">
            <p14:nvContentPartPr>
              <p14:cNvPr id="38" name="Inkt 37">
                <a:extLst>
                  <a:ext uri="{FF2B5EF4-FFF2-40B4-BE49-F238E27FC236}">
                    <a16:creationId xmlns:a16="http://schemas.microsoft.com/office/drawing/2014/main" id="{49062167-2A88-AB71-B5A9-43F261234C9C}"/>
                  </a:ext>
                </a:extLst>
              </p14:cNvPr>
              <p14:cNvContentPartPr/>
              <p14:nvPr/>
            </p14:nvContentPartPr>
            <p14:xfrm>
              <a:off x="4772539" y="3426015"/>
              <a:ext cx="679680" cy="23760"/>
            </p14:xfrm>
          </p:contentPart>
        </mc:Choice>
        <mc:Fallback xmlns="">
          <p:pic>
            <p:nvPicPr>
              <p:cNvPr id="38" name="Inkt 37">
                <a:extLst>
                  <a:ext uri="{FF2B5EF4-FFF2-40B4-BE49-F238E27FC236}">
                    <a16:creationId xmlns:a16="http://schemas.microsoft.com/office/drawing/2014/main" id="{49062167-2A88-AB71-B5A9-43F261234C9C}"/>
                  </a:ext>
                </a:extLst>
              </p:cNvPr>
              <p:cNvPicPr/>
              <p:nvPr/>
            </p:nvPicPr>
            <p:blipFill>
              <a:blip r:embed="rId17"/>
              <a:stretch>
                <a:fillRect/>
              </a:stretch>
            </p:blipFill>
            <p:spPr>
              <a:xfrm>
                <a:off x="4718539" y="3318015"/>
                <a:ext cx="787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t 38">
                <a:extLst>
                  <a:ext uri="{FF2B5EF4-FFF2-40B4-BE49-F238E27FC236}">
                    <a16:creationId xmlns:a16="http://schemas.microsoft.com/office/drawing/2014/main" id="{FF18D4E8-1376-EE19-1BC0-C66281CEC268}"/>
                  </a:ext>
                </a:extLst>
              </p14:cNvPr>
              <p14:cNvContentPartPr/>
              <p14:nvPr/>
            </p14:nvContentPartPr>
            <p14:xfrm>
              <a:off x="3827179" y="3438255"/>
              <a:ext cx="277920" cy="14040"/>
            </p14:xfrm>
          </p:contentPart>
        </mc:Choice>
        <mc:Fallback xmlns="">
          <p:pic>
            <p:nvPicPr>
              <p:cNvPr id="39" name="Inkt 38">
                <a:extLst>
                  <a:ext uri="{FF2B5EF4-FFF2-40B4-BE49-F238E27FC236}">
                    <a16:creationId xmlns:a16="http://schemas.microsoft.com/office/drawing/2014/main" id="{FF18D4E8-1376-EE19-1BC0-C66281CEC268}"/>
                  </a:ext>
                </a:extLst>
              </p:cNvPr>
              <p:cNvPicPr/>
              <p:nvPr/>
            </p:nvPicPr>
            <p:blipFill>
              <a:blip r:embed="rId19"/>
              <a:stretch>
                <a:fillRect/>
              </a:stretch>
            </p:blipFill>
            <p:spPr>
              <a:xfrm>
                <a:off x="3773179" y="3330255"/>
                <a:ext cx="385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t 39">
                <a:extLst>
                  <a:ext uri="{FF2B5EF4-FFF2-40B4-BE49-F238E27FC236}">
                    <a16:creationId xmlns:a16="http://schemas.microsoft.com/office/drawing/2014/main" id="{F889F56B-849D-BE86-258C-396B1B1774F3}"/>
                  </a:ext>
                </a:extLst>
              </p14:cNvPr>
              <p14:cNvContentPartPr/>
              <p14:nvPr/>
            </p14:nvContentPartPr>
            <p14:xfrm>
              <a:off x="2502739" y="3444375"/>
              <a:ext cx="150120" cy="20520"/>
            </p14:xfrm>
          </p:contentPart>
        </mc:Choice>
        <mc:Fallback xmlns="">
          <p:pic>
            <p:nvPicPr>
              <p:cNvPr id="40" name="Inkt 39">
                <a:extLst>
                  <a:ext uri="{FF2B5EF4-FFF2-40B4-BE49-F238E27FC236}">
                    <a16:creationId xmlns:a16="http://schemas.microsoft.com/office/drawing/2014/main" id="{F889F56B-849D-BE86-258C-396B1B1774F3}"/>
                  </a:ext>
                </a:extLst>
              </p:cNvPr>
              <p:cNvPicPr/>
              <p:nvPr/>
            </p:nvPicPr>
            <p:blipFill>
              <a:blip r:embed="rId21"/>
              <a:stretch>
                <a:fillRect/>
              </a:stretch>
            </p:blipFill>
            <p:spPr>
              <a:xfrm>
                <a:off x="2448739" y="3336375"/>
                <a:ext cx="257760" cy="236160"/>
              </a:xfrm>
              <a:prstGeom prst="rect">
                <a:avLst/>
              </a:prstGeom>
            </p:spPr>
          </p:pic>
        </mc:Fallback>
      </mc:AlternateContent>
    </p:spTree>
    <p:extLst>
      <p:ext uri="{BB962C8B-B14F-4D97-AF65-F5344CB8AC3E}">
        <p14:creationId xmlns:p14="http://schemas.microsoft.com/office/powerpoint/2010/main" val="489236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1D21F-1803-0E5A-7C39-C51A3D6C19E5}"/>
            </a:ext>
          </a:extLst>
        </p:cNvPr>
        <p:cNvGrpSpPr/>
        <p:nvPr/>
      </p:nvGrpSpPr>
      <p:grpSpPr>
        <a:xfrm>
          <a:off x="0" y="0"/>
          <a:ext cx="0" cy="0"/>
          <a:chOff x="0" y="0"/>
          <a:chExt cx="0" cy="0"/>
        </a:xfrm>
      </p:grpSpPr>
      <p:sp>
        <p:nvSpPr>
          <p:cNvPr id="7" name="Rechthoek 6">
            <a:extLst>
              <a:ext uri="{FF2B5EF4-FFF2-40B4-BE49-F238E27FC236}">
                <a16:creationId xmlns:a16="http://schemas.microsoft.com/office/drawing/2014/main" id="{D6B05443-7B21-BFC0-B641-0E717CE05A60}"/>
              </a:ext>
            </a:extLst>
          </p:cNvPr>
          <p:cNvSpPr/>
          <p:nvPr/>
        </p:nvSpPr>
        <p:spPr>
          <a:xfrm>
            <a:off x="0" y="2639028"/>
            <a:ext cx="12192000" cy="4218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itel 3">
            <a:extLst>
              <a:ext uri="{FF2B5EF4-FFF2-40B4-BE49-F238E27FC236}">
                <a16:creationId xmlns:a16="http://schemas.microsoft.com/office/drawing/2014/main" id="{38A2D118-672C-9A29-B2D8-2937318FD193}"/>
              </a:ext>
            </a:extLst>
          </p:cNvPr>
          <p:cNvSpPr>
            <a:spLocks noGrp="1"/>
          </p:cNvSpPr>
          <p:nvPr>
            <p:ph type="title"/>
          </p:nvPr>
        </p:nvSpPr>
        <p:spPr>
          <a:xfrm>
            <a:off x="1105383" y="902822"/>
            <a:ext cx="9097700" cy="622138"/>
          </a:xfrm>
        </p:spPr>
        <p:txBody>
          <a:bodyPr anchor="t">
            <a:normAutofit/>
          </a:bodyPr>
          <a:lstStyle/>
          <a:p>
            <a:r>
              <a:rPr lang="en-CA" dirty="0"/>
              <a:t>General flow of a python script</a:t>
            </a:r>
          </a:p>
        </p:txBody>
      </p:sp>
      <p:pic>
        <p:nvPicPr>
          <p:cNvPr id="3" name="Afbeelding 2" descr="Afbeelding met tekst, schermopname, Lettertype&#10;&#10;Automatisch gegenereerde beschrijving">
            <a:extLst>
              <a:ext uri="{FF2B5EF4-FFF2-40B4-BE49-F238E27FC236}">
                <a16:creationId xmlns:a16="http://schemas.microsoft.com/office/drawing/2014/main" id="{891E58F3-5C71-A127-9FCA-FA754FBC548C}"/>
              </a:ext>
            </a:extLst>
          </p:cNvPr>
          <p:cNvPicPr>
            <a:picLocks noChangeAspect="1"/>
          </p:cNvPicPr>
          <p:nvPr/>
        </p:nvPicPr>
        <p:blipFill>
          <a:blip r:embed="rId3"/>
          <a:stretch>
            <a:fillRect/>
          </a:stretch>
        </p:blipFill>
        <p:spPr>
          <a:xfrm>
            <a:off x="3152775" y="2817310"/>
            <a:ext cx="7772400" cy="3714243"/>
          </a:xfrm>
          <a:prstGeom prst="rect">
            <a:avLst/>
          </a:prstGeom>
        </p:spPr>
      </p:pic>
      <p:sp>
        <p:nvSpPr>
          <p:cNvPr id="6" name="Tekstvak 5">
            <a:extLst>
              <a:ext uri="{FF2B5EF4-FFF2-40B4-BE49-F238E27FC236}">
                <a16:creationId xmlns:a16="http://schemas.microsoft.com/office/drawing/2014/main" id="{4E14FF99-610E-B6BD-F5C1-103F3908991A}"/>
              </a:ext>
            </a:extLst>
          </p:cNvPr>
          <p:cNvSpPr txBox="1"/>
          <p:nvPr/>
        </p:nvSpPr>
        <p:spPr>
          <a:xfrm>
            <a:off x="809809" y="3024567"/>
            <a:ext cx="3211286" cy="369332"/>
          </a:xfrm>
          <a:prstGeom prst="rect">
            <a:avLst/>
          </a:prstGeom>
          <a:noFill/>
        </p:spPr>
        <p:txBody>
          <a:bodyPr wrap="square" rtlCol="0">
            <a:spAutoFit/>
          </a:bodyPr>
          <a:lstStyle/>
          <a:p>
            <a:r>
              <a:rPr lang="en-CA" dirty="0"/>
              <a:t>Text with goal of notebook</a:t>
            </a:r>
          </a:p>
        </p:txBody>
      </p:sp>
      <p:sp>
        <p:nvSpPr>
          <p:cNvPr id="8" name="Tekstvak 7">
            <a:extLst>
              <a:ext uri="{FF2B5EF4-FFF2-40B4-BE49-F238E27FC236}">
                <a16:creationId xmlns:a16="http://schemas.microsoft.com/office/drawing/2014/main" id="{860B8460-F565-8CB1-3382-00B30ACC10B3}"/>
              </a:ext>
            </a:extLst>
          </p:cNvPr>
          <p:cNvSpPr txBox="1"/>
          <p:nvPr/>
        </p:nvSpPr>
        <p:spPr>
          <a:xfrm>
            <a:off x="1357560" y="4138635"/>
            <a:ext cx="2047392" cy="369332"/>
          </a:xfrm>
          <a:prstGeom prst="rect">
            <a:avLst/>
          </a:prstGeom>
          <a:noFill/>
        </p:spPr>
        <p:txBody>
          <a:bodyPr wrap="square" rtlCol="0">
            <a:spAutoFit/>
          </a:bodyPr>
          <a:lstStyle/>
          <a:p>
            <a:r>
              <a:rPr lang="en-CA" dirty="0"/>
              <a:t>Import statements</a:t>
            </a:r>
          </a:p>
        </p:txBody>
      </p:sp>
      <p:sp>
        <p:nvSpPr>
          <p:cNvPr id="9" name="Tekstvak 8">
            <a:extLst>
              <a:ext uri="{FF2B5EF4-FFF2-40B4-BE49-F238E27FC236}">
                <a16:creationId xmlns:a16="http://schemas.microsoft.com/office/drawing/2014/main" id="{C4A6FCB4-6158-6E72-0129-37CAD80D9A58}"/>
              </a:ext>
            </a:extLst>
          </p:cNvPr>
          <p:cNvSpPr txBox="1"/>
          <p:nvPr/>
        </p:nvSpPr>
        <p:spPr>
          <a:xfrm>
            <a:off x="1495667" y="4877303"/>
            <a:ext cx="2047392" cy="369332"/>
          </a:xfrm>
          <a:prstGeom prst="rect">
            <a:avLst/>
          </a:prstGeom>
          <a:noFill/>
        </p:spPr>
        <p:txBody>
          <a:bodyPr wrap="square" rtlCol="0">
            <a:spAutoFit/>
          </a:bodyPr>
          <a:lstStyle/>
          <a:p>
            <a:r>
              <a:rPr lang="en-CA" dirty="0"/>
              <a:t>Python functions</a:t>
            </a:r>
          </a:p>
        </p:txBody>
      </p:sp>
      <p:sp>
        <p:nvSpPr>
          <p:cNvPr id="10" name="Tekstvak 9">
            <a:extLst>
              <a:ext uri="{FF2B5EF4-FFF2-40B4-BE49-F238E27FC236}">
                <a16:creationId xmlns:a16="http://schemas.microsoft.com/office/drawing/2014/main" id="{E7F00481-6B26-5E16-A33C-8255D4263326}"/>
              </a:ext>
            </a:extLst>
          </p:cNvPr>
          <p:cNvSpPr txBox="1"/>
          <p:nvPr/>
        </p:nvSpPr>
        <p:spPr>
          <a:xfrm>
            <a:off x="1885950" y="5576255"/>
            <a:ext cx="2047392" cy="369332"/>
          </a:xfrm>
          <a:prstGeom prst="rect">
            <a:avLst/>
          </a:prstGeom>
          <a:noFill/>
        </p:spPr>
        <p:txBody>
          <a:bodyPr wrap="square" rtlCol="0">
            <a:spAutoFit/>
          </a:bodyPr>
          <a:lstStyle/>
          <a:p>
            <a:r>
              <a:rPr lang="en-CA" dirty="0"/>
              <a:t>Python code</a:t>
            </a:r>
          </a:p>
        </p:txBody>
      </p:sp>
      <p:sp>
        <p:nvSpPr>
          <p:cNvPr id="11" name="Tekstvak 10">
            <a:extLst>
              <a:ext uri="{FF2B5EF4-FFF2-40B4-BE49-F238E27FC236}">
                <a16:creationId xmlns:a16="http://schemas.microsoft.com/office/drawing/2014/main" id="{C85E5312-03AA-8EF3-4681-D1B540C766D5}"/>
              </a:ext>
            </a:extLst>
          </p:cNvPr>
          <p:cNvSpPr txBox="1"/>
          <p:nvPr/>
        </p:nvSpPr>
        <p:spPr>
          <a:xfrm>
            <a:off x="1885950" y="5975702"/>
            <a:ext cx="2047392" cy="369332"/>
          </a:xfrm>
          <a:prstGeom prst="rect">
            <a:avLst/>
          </a:prstGeom>
          <a:noFill/>
        </p:spPr>
        <p:txBody>
          <a:bodyPr wrap="square" rtlCol="0">
            <a:spAutoFit/>
          </a:bodyPr>
          <a:lstStyle/>
          <a:p>
            <a:r>
              <a:rPr lang="en-CA" dirty="0"/>
              <a:t>Code output</a:t>
            </a:r>
          </a:p>
        </p:txBody>
      </p:sp>
    </p:spTree>
    <p:extLst>
      <p:ext uri="{BB962C8B-B14F-4D97-AF65-F5344CB8AC3E}">
        <p14:creationId xmlns:p14="http://schemas.microsoft.com/office/powerpoint/2010/main" val="4264410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80F535B-2F2E-DB3F-5AAB-3135D11D2B7B}"/>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2992D6E5-6A76-8CBA-A366-C5FB5FB255D2}"/>
              </a:ext>
            </a:extLst>
          </p:cNvPr>
          <p:cNvSpPr txBox="1"/>
          <p:nvPr/>
        </p:nvSpPr>
        <p:spPr>
          <a:xfrm>
            <a:off x="1105381" y="3897477"/>
            <a:ext cx="5992025" cy="923330"/>
          </a:xfrm>
          <a:prstGeom prst="rect">
            <a:avLst/>
          </a:prstGeom>
          <a:noFill/>
        </p:spPr>
        <p:txBody>
          <a:bodyPr wrap="none" rtlCol="0">
            <a:spAutoFit/>
          </a:bodyPr>
          <a:lstStyle/>
          <a:p>
            <a:pPr marL="285750" indent="-285750">
              <a:buFont typeface="Arial" panose="020B0604020202020204" pitchFamily="34" charset="0"/>
              <a:buChar char="•"/>
            </a:pPr>
            <a:r>
              <a:rPr lang="en-CA" dirty="0"/>
              <a:t>We know the difference between IDEs and Notebooks</a:t>
            </a:r>
          </a:p>
          <a:p>
            <a:pPr marL="285750" indent="-285750">
              <a:buFont typeface="Arial" panose="020B0604020202020204" pitchFamily="34" charset="0"/>
              <a:buChar char="•"/>
            </a:pPr>
            <a:r>
              <a:rPr lang="en-CA" dirty="0"/>
              <a:t>We discussed the navigation of </a:t>
            </a:r>
            <a:r>
              <a:rPr lang="en-CA" dirty="0" err="1"/>
              <a:t>Jupyter</a:t>
            </a:r>
            <a:r>
              <a:rPr lang="en-CA" dirty="0"/>
              <a:t> Notebook</a:t>
            </a:r>
          </a:p>
          <a:p>
            <a:pPr marL="285750" indent="-285750">
              <a:buFont typeface="Arial" panose="020B0604020202020204" pitchFamily="34" charset="0"/>
              <a:buChar char="•"/>
            </a:pPr>
            <a:r>
              <a:rPr lang="en-CA" dirty="0"/>
              <a:t>The basic outline for a Python script is demonstrated</a:t>
            </a:r>
          </a:p>
        </p:txBody>
      </p:sp>
    </p:spTree>
    <p:extLst>
      <p:ext uri="{BB962C8B-B14F-4D97-AF65-F5344CB8AC3E}">
        <p14:creationId xmlns:p14="http://schemas.microsoft.com/office/powerpoint/2010/main" val="1372946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1771252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3850512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555388" y="2892510"/>
            <a:ext cx="6106884" cy="369332"/>
          </a:xfrm>
          <a:prstGeom prst="rect">
            <a:avLst/>
          </a:prstGeom>
          <a:no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5521540" y="2892509"/>
            <a:ext cx="6106884" cy="369332"/>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5521541" y="3448096"/>
            <a:ext cx="6257376" cy="1754326"/>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68BEDB19-1F3E-F118-4D82-62A192F27CDA}"/>
              </a:ext>
            </a:extLst>
          </p:cNvPr>
          <p:cNvSpPr txBox="1"/>
          <p:nvPr/>
        </p:nvSpPr>
        <p:spPr>
          <a:xfrm>
            <a:off x="555388" y="3561624"/>
            <a:ext cx="4435830" cy="369332"/>
          </a:xfrm>
          <a:prstGeom prst="rect">
            <a:avLst/>
          </a:prstGeom>
          <a:noFill/>
        </p:spPr>
        <p:txBody>
          <a:bodyPr wrap="none" rtlCol="0">
            <a:spAutoFit/>
          </a:bodyPr>
          <a:lstStyle/>
          <a:p>
            <a:r>
              <a:rPr lang="en-CA" dirty="0" err="1"/>
              <a:t>my_list</a:t>
            </a:r>
            <a:r>
              <a:rPr lang="en-CA" dirty="0"/>
              <a:t> = [“subj_01”, “subj_02”, “subj_03”]</a:t>
            </a:r>
          </a:p>
        </p:txBody>
      </p:sp>
    </p:spTree>
    <p:extLst>
      <p:ext uri="{BB962C8B-B14F-4D97-AF65-F5344CB8AC3E}">
        <p14:creationId xmlns:p14="http://schemas.microsoft.com/office/powerpoint/2010/main" val="167022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F7A1D5A-7E10-15C6-1E67-457B8C1FBE06}"/>
              </a:ext>
            </a:extLst>
          </p:cNvPr>
          <p:cNvSpPr>
            <a:spLocks noGrp="1"/>
          </p:cNvSpPr>
          <p:nvPr>
            <p:ph type="body" sz="quarter" idx="10"/>
          </p:nvPr>
        </p:nvSpPr>
        <p:spPr/>
        <p:txBody>
          <a:bodyPr/>
          <a:lstStyle/>
          <a:p>
            <a:r>
              <a:rPr lang="en-CA" dirty="0"/>
              <a:t>Offset from the start</a:t>
            </a:r>
          </a:p>
        </p:txBody>
      </p:sp>
      <p:sp>
        <p:nvSpPr>
          <p:cNvPr id="4" name="Titel 3">
            <a:extLst>
              <a:ext uri="{FF2B5EF4-FFF2-40B4-BE49-F238E27FC236}">
                <a16:creationId xmlns:a16="http://schemas.microsoft.com/office/drawing/2014/main" id="{B485A14F-D2E6-08DE-CFFA-AAD77E6B5F16}"/>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6468DB15-C0F5-A90C-19CC-0A5B20216D37}"/>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1A353119-8FE3-680A-7B5E-17234DEEA1BB}"/>
              </a:ext>
            </a:extLst>
          </p:cNvPr>
          <p:cNvGrpSpPr/>
          <p:nvPr/>
        </p:nvGrpSpPr>
        <p:grpSpPr>
          <a:xfrm>
            <a:off x="163687" y="2593375"/>
            <a:ext cx="4551246" cy="1612367"/>
            <a:chOff x="2009496" y="3426577"/>
            <a:chExt cx="4551246" cy="1612367"/>
          </a:xfrm>
        </p:grpSpPr>
        <p:sp>
          <p:nvSpPr>
            <p:cNvPr id="2" name="Tekstvak 1">
              <a:extLst>
                <a:ext uri="{FF2B5EF4-FFF2-40B4-BE49-F238E27FC236}">
                  <a16:creationId xmlns:a16="http://schemas.microsoft.com/office/drawing/2014/main" id="{E79494BA-1A41-183A-0E70-A7A53E86C599}"/>
                </a:ext>
              </a:extLst>
            </p:cNvPr>
            <p:cNvSpPr txBox="1"/>
            <p:nvPr/>
          </p:nvSpPr>
          <p:spPr>
            <a:xfrm>
              <a:off x="2009496" y="3985598"/>
              <a:ext cx="4551246" cy="369332"/>
            </a:xfrm>
            <a:prstGeom prst="rect">
              <a:avLst/>
            </a:prstGeom>
            <a:noFill/>
          </p:spPr>
          <p:txBody>
            <a:bodyPr wrap="none" rtlCol="0">
              <a:spAutoFit/>
            </a:bodyPr>
            <a:lstStyle/>
            <a:p>
              <a:r>
                <a:rPr lang="en-CA" dirty="0" err="1">
                  <a:solidFill>
                    <a:schemeClr val="bg2">
                      <a:lumMod val="75000"/>
                    </a:schemeClr>
                  </a:solidFill>
                </a:rPr>
                <a:t>subj_list</a:t>
              </a:r>
              <a:r>
                <a:rPr lang="en-CA" dirty="0">
                  <a:solidFill>
                    <a:schemeClr val="bg2">
                      <a:lumMod val="75000"/>
                    </a:schemeClr>
                  </a:solidFill>
                </a:rPr>
                <a:t> = [“subj_01”, “subj_02”, “subj_03”]</a:t>
              </a:r>
            </a:p>
          </p:txBody>
        </p:sp>
        <p:cxnSp>
          <p:nvCxnSpPr>
            <p:cNvPr id="7" name="Rechte verbindingslijn 6">
              <a:extLst>
                <a:ext uri="{FF2B5EF4-FFF2-40B4-BE49-F238E27FC236}">
                  <a16:creationId xmlns:a16="http://schemas.microsoft.com/office/drawing/2014/main" id="{9F74C65D-3AEB-368E-F8C2-9D0E06B70A5C}"/>
                </a:ext>
              </a:extLst>
            </p:cNvPr>
            <p:cNvCxnSpPr/>
            <p:nvPr/>
          </p:nvCxnSpPr>
          <p:spPr>
            <a:xfrm>
              <a:off x="3127235" y="3685831"/>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EB6347C2-1CEC-9F87-81D4-704F13F2D238}"/>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A5BC3AEA-BBBB-1B5A-CBC8-515A105622BC}"/>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B185C462-F8AE-BB20-502C-9E3EC6B90BDC}"/>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E5E7080F-73A5-25B5-E15C-E96C09CFD2C2}"/>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F9BA2349-DDC0-9CD3-A01C-8D9A832C6481}"/>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7BCDD9C6-AA21-5235-F424-953EE9AE608C}"/>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2DADE891-02DD-4B4A-F12A-D10083D7EF33}"/>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0EFEEFD0-3EEE-0EB6-34FD-B5A4B26E7A04}"/>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55282926-8CB4-A523-14B0-F882E41382C5}"/>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98B31CC4-129C-9D31-6909-57AA29A4CB7C}"/>
              </a:ext>
            </a:extLst>
          </p:cNvPr>
          <p:cNvSpPr txBox="1"/>
          <p:nvPr/>
        </p:nvSpPr>
        <p:spPr>
          <a:xfrm>
            <a:off x="170502" y="5073891"/>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C1919293-95FE-AA98-8BF7-CF0F2B801E4A}"/>
              </a:ext>
            </a:extLst>
          </p:cNvPr>
          <p:cNvCxnSpPr>
            <a:cxnSpLocks/>
          </p:cNvCxnSpPr>
          <p:nvPr/>
        </p:nvCxnSpPr>
        <p:spPr>
          <a:xfrm>
            <a:off x="1523052"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C0209ACE-107A-F3F1-A722-A00269343E34}"/>
              </a:ext>
            </a:extLst>
          </p:cNvPr>
          <p:cNvSpPr txBox="1"/>
          <p:nvPr/>
        </p:nvSpPr>
        <p:spPr>
          <a:xfrm>
            <a:off x="2336450" y="5073891"/>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09F81C1E-C2DB-EE9F-25E5-412DBCAE7C98}"/>
              </a:ext>
            </a:extLst>
          </p:cNvPr>
          <p:cNvSpPr txBox="1"/>
          <p:nvPr/>
        </p:nvSpPr>
        <p:spPr>
          <a:xfrm>
            <a:off x="168308" y="5766388"/>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AE7B9987-1D11-0E9D-4678-8788BE3A2692}"/>
              </a:ext>
            </a:extLst>
          </p:cNvPr>
          <p:cNvCxnSpPr>
            <a:cxnSpLocks/>
          </p:cNvCxnSpPr>
          <p:nvPr/>
        </p:nvCxnSpPr>
        <p:spPr>
          <a:xfrm>
            <a:off x="1523053"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CC95B757-89FB-A5EA-ECCE-1692FBCA30F3}"/>
              </a:ext>
            </a:extLst>
          </p:cNvPr>
          <p:cNvSpPr txBox="1"/>
          <p:nvPr/>
        </p:nvSpPr>
        <p:spPr>
          <a:xfrm>
            <a:off x="2274625" y="5766388"/>
            <a:ext cx="2287806" cy="369332"/>
          </a:xfrm>
          <a:prstGeom prst="rect">
            <a:avLst/>
          </a:prstGeom>
          <a:noFill/>
        </p:spPr>
        <p:txBody>
          <a:bodyPr wrap="none" rtlCol="0">
            <a:spAutoFit/>
          </a:bodyPr>
          <a:lstStyle/>
          <a:p>
            <a:r>
              <a:rPr lang="en-CA" dirty="0"/>
              <a:t>[“subj_02”, subj_03”]</a:t>
            </a:r>
          </a:p>
        </p:txBody>
      </p:sp>
      <p:sp>
        <p:nvSpPr>
          <p:cNvPr id="6" name="Tekstvak 5">
            <a:extLst>
              <a:ext uri="{FF2B5EF4-FFF2-40B4-BE49-F238E27FC236}">
                <a16:creationId xmlns:a16="http://schemas.microsoft.com/office/drawing/2014/main" id="{46D937F4-9163-033D-79C1-D9294AB6B287}"/>
              </a:ext>
            </a:extLst>
          </p:cNvPr>
          <p:cNvSpPr txBox="1"/>
          <p:nvPr/>
        </p:nvSpPr>
        <p:spPr>
          <a:xfrm>
            <a:off x="1266940" y="2251505"/>
            <a:ext cx="652102" cy="369332"/>
          </a:xfrm>
          <a:prstGeom prst="rect">
            <a:avLst/>
          </a:prstGeom>
          <a:noFill/>
        </p:spPr>
        <p:txBody>
          <a:bodyPr wrap="none" rtlCol="0">
            <a:spAutoFit/>
          </a:bodyPr>
          <a:lstStyle/>
          <a:p>
            <a:r>
              <a:rPr lang="en-CA" dirty="0">
                <a:solidFill>
                  <a:schemeClr val="bg1"/>
                </a:solidFill>
              </a:rPr>
              <a:t>Lists</a:t>
            </a:r>
          </a:p>
        </p:txBody>
      </p:sp>
      <p:sp>
        <p:nvSpPr>
          <p:cNvPr id="18" name="Tekstvak 17">
            <a:extLst>
              <a:ext uri="{FF2B5EF4-FFF2-40B4-BE49-F238E27FC236}">
                <a16:creationId xmlns:a16="http://schemas.microsoft.com/office/drawing/2014/main" id="{E14201C1-ED98-26CB-AD83-22D12FA4F802}"/>
              </a:ext>
            </a:extLst>
          </p:cNvPr>
          <p:cNvSpPr txBox="1"/>
          <p:nvPr/>
        </p:nvSpPr>
        <p:spPr>
          <a:xfrm>
            <a:off x="6019571" y="2255569"/>
            <a:ext cx="1391728" cy="369332"/>
          </a:xfrm>
          <a:prstGeom prst="rect">
            <a:avLst/>
          </a:prstGeom>
          <a:noFill/>
        </p:spPr>
        <p:txBody>
          <a:bodyPr wrap="none" rtlCol="0">
            <a:spAutoFit/>
          </a:bodyPr>
          <a:lstStyle/>
          <a:p>
            <a:r>
              <a:rPr lang="en-CA" dirty="0">
                <a:solidFill>
                  <a:schemeClr val="bg1"/>
                </a:solidFill>
              </a:rPr>
              <a:t>Dictionaries</a:t>
            </a:r>
          </a:p>
        </p:txBody>
      </p:sp>
      <p:sp>
        <p:nvSpPr>
          <p:cNvPr id="25" name="Tekstvak 24">
            <a:extLst>
              <a:ext uri="{FF2B5EF4-FFF2-40B4-BE49-F238E27FC236}">
                <a16:creationId xmlns:a16="http://schemas.microsoft.com/office/drawing/2014/main" id="{2F9190B5-D1B7-D38C-3F41-D1B190DB7F1B}"/>
              </a:ext>
            </a:extLst>
          </p:cNvPr>
          <p:cNvSpPr txBox="1"/>
          <p:nvPr/>
        </p:nvSpPr>
        <p:spPr>
          <a:xfrm>
            <a:off x="5522793" y="2736560"/>
            <a:ext cx="6257376" cy="1754326"/>
          </a:xfrm>
          <a:prstGeom prst="rect">
            <a:avLst/>
          </a:prstGeom>
          <a:noFill/>
        </p:spPr>
        <p:txBody>
          <a:bodyPr wrap="square">
            <a:spAutoFit/>
          </a:bodyPr>
          <a:lstStyle/>
          <a:p>
            <a:pPr lvl="1" algn="l"/>
            <a:r>
              <a:rPr lang="en-CA" b="0" i="0" u="none" strike="noStrike" noProof="0" dirty="0" err="1">
                <a:solidFill>
                  <a:schemeClr val="bg2">
                    <a:lumMod val="75000"/>
                  </a:schemeClr>
                </a:solidFill>
                <a:effectLst/>
                <a:latin typeface="system-ui"/>
              </a:rPr>
              <a:t>my_dict</a:t>
            </a:r>
            <a:r>
              <a:rPr lang="en-CA" b="0" i="0" u="none" strike="noStrike" noProof="0" dirty="0">
                <a:solidFill>
                  <a:schemeClr val="bg2">
                    <a:lumMod val="75000"/>
                  </a:schemeClr>
                </a:solidFill>
                <a:effectLst/>
                <a:latin typeface="system-ui"/>
              </a:rPr>
              <a:t> = {</a:t>
            </a:r>
          </a:p>
          <a:p>
            <a:pPr lvl="1" algn="l"/>
            <a:r>
              <a:rPr lang="en-CA" b="0" i="0" u="none" strike="noStrike" noProof="0" dirty="0">
                <a:solidFill>
                  <a:schemeClr val="bg2">
                    <a:lumMod val="75000"/>
                  </a:schemeClr>
                </a:solidFill>
                <a:effectLst/>
                <a:latin typeface="system-ui"/>
              </a:rPr>
              <a:t>	           "</a:t>
            </a:r>
            <a:r>
              <a:rPr lang="en-CA" b="0" i="0" u="none" strike="noStrike" noProof="0" dirty="0" err="1">
                <a:solidFill>
                  <a:schemeClr val="bg2">
                    <a:lumMod val="75000"/>
                  </a:schemeClr>
                </a:solidFill>
                <a:effectLst/>
                <a:latin typeface="system-ui"/>
              </a:rPr>
              <a:t>ppID</a:t>
            </a:r>
            <a:r>
              <a:rPr lang="en-CA" b="0" i="0" u="none" strike="noStrike" noProof="0" dirty="0">
                <a:solidFill>
                  <a:schemeClr val="bg2">
                    <a:lumMod val="75000"/>
                  </a:schemeClr>
                </a:solidFill>
                <a:effectLst/>
                <a:latin typeface="system-ui"/>
              </a:rPr>
              <a:t>": 1, </a:t>
            </a:r>
          </a:p>
          <a:p>
            <a:pPr lvl="1" algn="l"/>
            <a:r>
              <a:rPr lang="en-CA" b="0" i="0" u="none" strike="noStrike" noProof="0" dirty="0">
                <a:solidFill>
                  <a:schemeClr val="bg2">
                    <a:lumMod val="75000"/>
                  </a:schemeClr>
                </a:solidFill>
                <a:effectLst/>
                <a:latin typeface="system-ui"/>
              </a:rPr>
              <a:t>	</a:t>
            </a:r>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"sensor": "Sensor", </a:t>
            </a:r>
          </a:p>
          <a:p>
            <a:pPr lvl="1" algn="l"/>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"data": [14, 47, 41, 6, 35, 12, 27, 48, 0, 25, 11, 		         36, 26, 28, 32]</a:t>
            </a:r>
          </a:p>
          <a:p>
            <a:pPr lvl="1" algn="l"/>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 </a:t>
            </a:r>
          </a:p>
        </p:txBody>
      </p:sp>
      <p:sp>
        <p:nvSpPr>
          <p:cNvPr id="26" name="Tekstvak 25">
            <a:extLst>
              <a:ext uri="{FF2B5EF4-FFF2-40B4-BE49-F238E27FC236}">
                <a16:creationId xmlns:a16="http://schemas.microsoft.com/office/drawing/2014/main" id="{D5A7A4FF-6D2E-E413-3A2D-248A3141E8B3}"/>
              </a:ext>
            </a:extLst>
          </p:cNvPr>
          <p:cNvSpPr txBox="1"/>
          <p:nvPr/>
        </p:nvSpPr>
        <p:spPr>
          <a:xfrm>
            <a:off x="6019571" y="5073891"/>
            <a:ext cx="1820839" cy="369332"/>
          </a:xfrm>
          <a:prstGeom prst="rect">
            <a:avLst/>
          </a:prstGeom>
          <a:noFill/>
        </p:spPr>
        <p:txBody>
          <a:bodyPr wrap="square" rtlCol="0">
            <a:spAutoFit/>
          </a:bodyPr>
          <a:lstStyle/>
          <a:p>
            <a:r>
              <a:rPr lang="en-CA" dirty="0" err="1"/>
              <a:t>my_dict</a:t>
            </a:r>
            <a:r>
              <a:rPr lang="en-CA" dirty="0"/>
              <a:t>[”data”]</a:t>
            </a:r>
          </a:p>
        </p:txBody>
      </p:sp>
      <p:sp>
        <p:nvSpPr>
          <p:cNvPr id="27" name="Tekstvak 26">
            <a:extLst>
              <a:ext uri="{FF2B5EF4-FFF2-40B4-BE49-F238E27FC236}">
                <a16:creationId xmlns:a16="http://schemas.microsoft.com/office/drawing/2014/main" id="{DC017E70-77F5-447D-4C71-4B57704E7195}"/>
              </a:ext>
            </a:extLst>
          </p:cNvPr>
          <p:cNvSpPr txBox="1"/>
          <p:nvPr/>
        </p:nvSpPr>
        <p:spPr>
          <a:xfrm>
            <a:off x="6019571" y="5766388"/>
            <a:ext cx="2287806" cy="369332"/>
          </a:xfrm>
          <a:prstGeom prst="rect">
            <a:avLst/>
          </a:prstGeom>
          <a:noFill/>
        </p:spPr>
        <p:txBody>
          <a:bodyPr wrap="square" rtlCol="0">
            <a:spAutoFit/>
          </a:bodyPr>
          <a:lstStyle/>
          <a:p>
            <a:r>
              <a:rPr lang="en-CA" dirty="0" err="1"/>
              <a:t>my_dict</a:t>
            </a:r>
            <a:r>
              <a:rPr lang="en-CA" dirty="0"/>
              <a:t>[”data”][2]</a:t>
            </a:r>
          </a:p>
        </p:txBody>
      </p:sp>
      <p:cxnSp>
        <p:nvCxnSpPr>
          <p:cNvPr id="28" name="Rechte verbindingslijn met pijl 27">
            <a:extLst>
              <a:ext uri="{FF2B5EF4-FFF2-40B4-BE49-F238E27FC236}">
                <a16:creationId xmlns:a16="http://schemas.microsoft.com/office/drawing/2014/main" id="{FCD7F374-CE40-74E4-CDE0-F2852A769368}"/>
              </a:ext>
            </a:extLst>
          </p:cNvPr>
          <p:cNvCxnSpPr>
            <a:cxnSpLocks/>
          </p:cNvCxnSpPr>
          <p:nvPr/>
        </p:nvCxnSpPr>
        <p:spPr>
          <a:xfrm>
            <a:off x="8050609"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kstvak 28">
            <a:extLst>
              <a:ext uri="{FF2B5EF4-FFF2-40B4-BE49-F238E27FC236}">
                <a16:creationId xmlns:a16="http://schemas.microsoft.com/office/drawing/2014/main" id="{015FF7A4-3FDE-708F-5826-D6409FA60DDC}"/>
              </a:ext>
            </a:extLst>
          </p:cNvPr>
          <p:cNvSpPr txBox="1"/>
          <p:nvPr/>
        </p:nvSpPr>
        <p:spPr>
          <a:xfrm>
            <a:off x="8824037" y="5766388"/>
            <a:ext cx="944090" cy="369332"/>
          </a:xfrm>
          <a:prstGeom prst="rect">
            <a:avLst/>
          </a:prstGeom>
          <a:noFill/>
        </p:spPr>
        <p:txBody>
          <a:bodyPr wrap="square" rtlCol="0">
            <a:spAutoFit/>
          </a:bodyPr>
          <a:lstStyle/>
          <a:p>
            <a:r>
              <a:rPr lang="en-CA" dirty="0"/>
              <a:t>41</a:t>
            </a:r>
          </a:p>
        </p:txBody>
      </p:sp>
      <p:cxnSp>
        <p:nvCxnSpPr>
          <p:cNvPr id="30" name="Rechte verbindingslijn met pijl 29">
            <a:extLst>
              <a:ext uri="{FF2B5EF4-FFF2-40B4-BE49-F238E27FC236}">
                <a16:creationId xmlns:a16="http://schemas.microsoft.com/office/drawing/2014/main" id="{5D0A21A8-D4D3-E51A-BEAB-15741DE23A52}"/>
              </a:ext>
            </a:extLst>
          </p:cNvPr>
          <p:cNvCxnSpPr>
            <a:cxnSpLocks/>
          </p:cNvCxnSpPr>
          <p:nvPr/>
        </p:nvCxnSpPr>
        <p:spPr>
          <a:xfrm>
            <a:off x="7840410"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Tekstvak 31">
            <a:extLst>
              <a:ext uri="{FF2B5EF4-FFF2-40B4-BE49-F238E27FC236}">
                <a16:creationId xmlns:a16="http://schemas.microsoft.com/office/drawing/2014/main" id="{B629830E-841C-D6E3-54FA-C299AE19E055}"/>
              </a:ext>
            </a:extLst>
          </p:cNvPr>
          <p:cNvSpPr txBox="1"/>
          <p:nvPr/>
        </p:nvSpPr>
        <p:spPr>
          <a:xfrm>
            <a:off x="8050608" y="4935392"/>
            <a:ext cx="6108852" cy="646331"/>
          </a:xfrm>
          <a:prstGeom prst="rect">
            <a:avLst/>
          </a:prstGeom>
          <a:noFill/>
        </p:spPr>
        <p:txBody>
          <a:bodyPr wrap="square">
            <a:spAutoFit/>
          </a:bodyPr>
          <a:lstStyle/>
          <a:p>
            <a:pPr lvl="1" algn="l"/>
            <a:r>
              <a:rPr lang="en-CA" b="0" i="0" u="none" strike="noStrike" noProof="0" dirty="0">
                <a:effectLst/>
                <a:latin typeface="system-ui"/>
              </a:rPr>
              <a:t>[14, 47, 41, 6, 35, 12, 27, 48, 0, 25, 11, 		         36, 26, 28, 32]</a:t>
            </a:r>
          </a:p>
        </p:txBody>
      </p:sp>
    </p:spTree>
    <p:extLst>
      <p:ext uri="{BB962C8B-B14F-4D97-AF65-F5344CB8AC3E}">
        <p14:creationId xmlns:p14="http://schemas.microsoft.com/office/powerpoint/2010/main" val="3824576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They depend on indentation</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pic>
        <p:nvPicPr>
          <p:cNvPr id="2" name="Afbeelding 1" descr="Afbeelding met tekst, Lettertype, schermopname&#10;&#10;Automatisch gegenereerde beschrijving">
            <a:extLst>
              <a:ext uri="{FF2B5EF4-FFF2-40B4-BE49-F238E27FC236}">
                <a16:creationId xmlns:a16="http://schemas.microsoft.com/office/drawing/2014/main" id="{DA3339DA-B533-B85B-037E-A819DB35CECD}"/>
              </a:ext>
            </a:extLst>
          </p:cNvPr>
          <p:cNvPicPr>
            <a:picLocks noChangeAspect="1"/>
          </p:cNvPicPr>
          <p:nvPr/>
        </p:nvPicPr>
        <p:blipFill>
          <a:blip r:embed="rId3">
            <a:extLst>
              <a:ext uri="{28A0092B-C50C-407E-A947-70E740481C1C}">
                <a14:useLocalDpi xmlns:a14="http://schemas.microsoft.com/office/drawing/2010/main" val="0"/>
              </a:ext>
            </a:extLst>
          </a:blip>
          <a:srcRect l="9295"/>
          <a:stretch/>
        </p:blipFill>
        <p:spPr>
          <a:xfrm>
            <a:off x="132350" y="2902347"/>
            <a:ext cx="6388768" cy="2863219"/>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E180855E-E936-4930-5F71-A4C12F327AEF}"/>
              </a:ext>
            </a:extLst>
          </p:cNvPr>
          <p:cNvPicPr>
            <a:picLocks noChangeAspect="1"/>
          </p:cNvPicPr>
          <p:nvPr/>
        </p:nvPicPr>
        <p:blipFill>
          <a:blip r:embed="rId4">
            <a:extLst>
              <a:ext uri="{28A0092B-C50C-407E-A947-70E740481C1C}">
                <a14:useLocalDpi xmlns:a14="http://schemas.microsoft.com/office/drawing/2010/main" val="0"/>
              </a:ext>
            </a:extLst>
          </a:blip>
          <a:srcRect l="12043"/>
          <a:stretch/>
        </p:blipFill>
        <p:spPr>
          <a:xfrm>
            <a:off x="7061033" y="2902347"/>
            <a:ext cx="4591051" cy="2844800"/>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t 9">
                <a:extLst>
                  <a:ext uri="{FF2B5EF4-FFF2-40B4-BE49-F238E27FC236}">
                    <a16:creationId xmlns:a16="http://schemas.microsoft.com/office/drawing/2014/main" id="{A419098B-D524-DEC7-9C58-3DB2F7A39A69}"/>
                  </a:ext>
                </a:extLst>
              </p14:cNvPr>
              <p14:cNvContentPartPr/>
              <p14:nvPr/>
            </p14:nvContentPartPr>
            <p14:xfrm>
              <a:off x="502874" y="3911687"/>
              <a:ext cx="280080" cy="360"/>
            </p14:xfrm>
          </p:contentPart>
        </mc:Choice>
        <mc:Fallback>
          <p:pic>
            <p:nvPicPr>
              <p:cNvPr id="10" name="Inkt 9">
                <a:extLst>
                  <a:ext uri="{FF2B5EF4-FFF2-40B4-BE49-F238E27FC236}">
                    <a16:creationId xmlns:a16="http://schemas.microsoft.com/office/drawing/2014/main" id="{A419098B-D524-DEC7-9C58-3DB2F7A39A69}"/>
                  </a:ext>
                </a:extLst>
              </p:cNvPr>
              <p:cNvPicPr/>
              <p:nvPr/>
            </p:nvPicPr>
            <p:blipFill>
              <a:blip r:embed="rId6"/>
              <a:stretch>
                <a:fillRect/>
              </a:stretch>
            </p:blipFill>
            <p:spPr>
              <a:xfrm>
                <a:off x="496754" y="3905567"/>
                <a:ext cx="2923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t 10">
                <a:extLst>
                  <a:ext uri="{FF2B5EF4-FFF2-40B4-BE49-F238E27FC236}">
                    <a16:creationId xmlns:a16="http://schemas.microsoft.com/office/drawing/2014/main" id="{606C2DD3-D18C-BAA6-F32C-1EA20E42700D}"/>
                  </a:ext>
                </a:extLst>
              </p14:cNvPr>
              <p14:cNvContentPartPr/>
              <p14:nvPr/>
            </p14:nvContentPartPr>
            <p14:xfrm>
              <a:off x="1316834" y="3899447"/>
              <a:ext cx="214200" cy="12600"/>
            </p14:xfrm>
          </p:contentPart>
        </mc:Choice>
        <mc:Fallback>
          <p:pic>
            <p:nvPicPr>
              <p:cNvPr id="11" name="Inkt 10">
                <a:extLst>
                  <a:ext uri="{FF2B5EF4-FFF2-40B4-BE49-F238E27FC236}">
                    <a16:creationId xmlns:a16="http://schemas.microsoft.com/office/drawing/2014/main" id="{606C2DD3-D18C-BAA6-F32C-1EA20E42700D}"/>
                  </a:ext>
                </a:extLst>
              </p:cNvPr>
              <p:cNvPicPr/>
              <p:nvPr/>
            </p:nvPicPr>
            <p:blipFill>
              <a:blip r:embed="rId8"/>
              <a:stretch>
                <a:fillRect/>
              </a:stretch>
            </p:blipFill>
            <p:spPr>
              <a:xfrm>
                <a:off x="1310714" y="3893327"/>
                <a:ext cx="2264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t 11">
                <a:extLst>
                  <a:ext uri="{FF2B5EF4-FFF2-40B4-BE49-F238E27FC236}">
                    <a16:creationId xmlns:a16="http://schemas.microsoft.com/office/drawing/2014/main" id="{93C536DA-4647-4DF0-C1E9-377EBDD41E5C}"/>
                  </a:ext>
                </a:extLst>
              </p14:cNvPr>
              <p14:cNvContentPartPr/>
              <p14:nvPr/>
            </p14:nvContentPartPr>
            <p14:xfrm>
              <a:off x="2708234" y="3899447"/>
              <a:ext cx="120960" cy="360"/>
            </p14:xfrm>
          </p:contentPart>
        </mc:Choice>
        <mc:Fallback>
          <p:pic>
            <p:nvPicPr>
              <p:cNvPr id="12" name="Inkt 11">
                <a:extLst>
                  <a:ext uri="{FF2B5EF4-FFF2-40B4-BE49-F238E27FC236}">
                    <a16:creationId xmlns:a16="http://schemas.microsoft.com/office/drawing/2014/main" id="{93C536DA-4647-4DF0-C1E9-377EBDD41E5C}"/>
                  </a:ext>
                </a:extLst>
              </p:cNvPr>
              <p:cNvPicPr/>
              <p:nvPr/>
            </p:nvPicPr>
            <p:blipFill>
              <a:blip r:embed="rId10"/>
              <a:stretch>
                <a:fillRect/>
              </a:stretch>
            </p:blipFill>
            <p:spPr>
              <a:xfrm>
                <a:off x="2702132" y="3893327"/>
                <a:ext cx="133164"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t 13">
                <a:extLst>
                  <a:ext uri="{FF2B5EF4-FFF2-40B4-BE49-F238E27FC236}">
                    <a16:creationId xmlns:a16="http://schemas.microsoft.com/office/drawing/2014/main" id="{69EE30DA-098F-BF0A-7F49-5E1ADFC31C71}"/>
                  </a:ext>
                </a:extLst>
              </p14:cNvPr>
              <p14:cNvContentPartPr/>
              <p14:nvPr/>
            </p14:nvContentPartPr>
            <p14:xfrm>
              <a:off x="495517" y="4888393"/>
              <a:ext cx="245160" cy="5400"/>
            </p14:xfrm>
          </p:contentPart>
        </mc:Choice>
        <mc:Fallback>
          <p:pic>
            <p:nvPicPr>
              <p:cNvPr id="14" name="Inkt 13">
                <a:extLst>
                  <a:ext uri="{FF2B5EF4-FFF2-40B4-BE49-F238E27FC236}">
                    <a16:creationId xmlns:a16="http://schemas.microsoft.com/office/drawing/2014/main" id="{69EE30DA-098F-BF0A-7F49-5E1ADFC31C71}"/>
                  </a:ext>
                </a:extLst>
              </p:cNvPr>
              <p:cNvPicPr/>
              <p:nvPr/>
            </p:nvPicPr>
            <p:blipFill>
              <a:blip r:embed="rId12"/>
              <a:stretch>
                <a:fillRect/>
              </a:stretch>
            </p:blipFill>
            <p:spPr>
              <a:xfrm>
                <a:off x="489388" y="4882273"/>
                <a:ext cx="257418"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t 14">
                <a:extLst>
                  <a:ext uri="{FF2B5EF4-FFF2-40B4-BE49-F238E27FC236}">
                    <a16:creationId xmlns:a16="http://schemas.microsoft.com/office/drawing/2014/main" id="{91DFB5DE-03BB-DE52-456B-B506AE19E78A}"/>
                  </a:ext>
                </a:extLst>
              </p14:cNvPr>
              <p14:cNvContentPartPr/>
              <p14:nvPr/>
            </p14:nvContentPartPr>
            <p14:xfrm>
              <a:off x="1575877" y="4889833"/>
              <a:ext cx="190080" cy="360"/>
            </p14:xfrm>
          </p:contentPart>
        </mc:Choice>
        <mc:Fallback>
          <p:pic>
            <p:nvPicPr>
              <p:cNvPr id="15" name="Inkt 14">
                <a:extLst>
                  <a:ext uri="{FF2B5EF4-FFF2-40B4-BE49-F238E27FC236}">
                    <a16:creationId xmlns:a16="http://schemas.microsoft.com/office/drawing/2014/main" id="{91DFB5DE-03BB-DE52-456B-B506AE19E78A}"/>
                  </a:ext>
                </a:extLst>
              </p:cNvPr>
              <p:cNvPicPr/>
              <p:nvPr/>
            </p:nvPicPr>
            <p:blipFill>
              <a:blip r:embed="rId14"/>
              <a:stretch>
                <a:fillRect/>
              </a:stretch>
            </p:blipFill>
            <p:spPr>
              <a:xfrm>
                <a:off x="1569757" y="4883713"/>
                <a:ext cx="2023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t 15">
                <a:extLst>
                  <a:ext uri="{FF2B5EF4-FFF2-40B4-BE49-F238E27FC236}">
                    <a16:creationId xmlns:a16="http://schemas.microsoft.com/office/drawing/2014/main" id="{10C5D419-D724-739B-DA2A-8962F60F5222}"/>
                  </a:ext>
                </a:extLst>
              </p14:cNvPr>
              <p14:cNvContentPartPr/>
              <p14:nvPr/>
            </p14:nvContentPartPr>
            <p14:xfrm>
              <a:off x="1896277" y="4885153"/>
              <a:ext cx="789480" cy="12960"/>
            </p14:xfrm>
          </p:contentPart>
        </mc:Choice>
        <mc:Fallback>
          <p:pic>
            <p:nvPicPr>
              <p:cNvPr id="16" name="Inkt 15">
                <a:extLst>
                  <a:ext uri="{FF2B5EF4-FFF2-40B4-BE49-F238E27FC236}">
                    <a16:creationId xmlns:a16="http://schemas.microsoft.com/office/drawing/2014/main" id="{10C5D419-D724-739B-DA2A-8962F60F5222}"/>
                  </a:ext>
                </a:extLst>
              </p:cNvPr>
              <p:cNvPicPr/>
              <p:nvPr/>
            </p:nvPicPr>
            <p:blipFill>
              <a:blip r:embed="rId16"/>
              <a:stretch>
                <a:fillRect/>
              </a:stretch>
            </p:blipFill>
            <p:spPr>
              <a:xfrm>
                <a:off x="1890157" y="4879033"/>
                <a:ext cx="8017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t 16">
                <a:extLst>
                  <a:ext uri="{FF2B5EF4-FFF2-40B4-BE49-F238E27FC236}">
                    <a16:creationId xmlns:a16="http://schemas.microsoft.com/office/drawing/2014/main" id="{1E297345-1018-4367-B7F2-9F2D50F563E3}"/>
                  </a:ext>
                </a:extLst>
              </p14:cNvPr>
              <p14:cNvContentPartPr/>
              <p14:nvPr/>
            </p14:nvContentPartPr>
            <p14:xfrm>
              <a:off x="499117" y="5051833"/>
              <a:ext cx="303840" cy="8640"/>
            </p14:xfrm>
          </p:contentPart>
        </mc:Choice>
        <mc:Fallback>
          <p:pic>
            <p:nvPicPr>
              <p:cNvPr id="17" name="Inkt 16">
                <a:extLst>
                  <a:ext uri="{FF2B5EF4-FFF2-40B4-BE49-F238E27FC236}">
                    <a16:creationId xmlns:a16="http://schemas.microsoft.com/office/drawing/2014/main" id="{1E297345-1018-4367-B7F2-9F2D50F563E3}"/>
                  </a:ext>
                </a:extLst>
              </p:cNvPr>
              <p:cNvPicPr/>
              <p:nvPr/>
            </p:nvPicPr>
            <p:blipFill>
              <a:blip r:embed="rId18"/>
              <a:stretch>
                <a:fillRect/>
              </a:stretch>
            </p:blipFill>
            <p:spPr>
              <a:xfrm>
                <a:off x="445117" y="4943833"/>
                <a:ext cx="4114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t 17">
                <a:extLst>
                  <a:ext uri="{FF2B5EF4-FFF2-40B4-BE49-F238E27FC236}">
                    <a16:creationId xmlns:a16="http://schemas.microsoft.com/office/drawing/2014/main" id="{9FBE04DB-9E49-F477-3F0B-1D457100AB52}"/>
                  </a:ext>
                </a:extLst>
              </p14:cNvPr>
              <p14:cNvContentPartPr/>
              <p14:nvPr/>
            </p14:nvContentPartPr>
            <p14:xfrm>
              <a:off x="500917" y="5287633"/>
              <a:ext cx="295920" cy="360"/>
            </p14:xfrm>
          </p:contentPart>
        </mc:Choice>
        <mc:Fallback>
          <p:pic>
            <p:nvPicPr>
              <p:cNvPr id="18" name="Inkt 17">
                <a:extLst>
                  <a:ext uri="{FF2B5EF4-FFF2-40B4-BE49-F238E27FC236}">
                    <a16:creationId xmlns:a16="http://schemas.microsoft.com/office/drawing/2014/main" id="{9FBE04DB-9E49-F477-3F0B-1D457100AB52}"/>
                  </a:ext>
                </a:extLst>
              </p:cNvPr>
              <p:cNvPicPr/>
              <p:nvPr/>
            </p:nvPicPr>
            <p:blipFill>
              <a:blip r:embed="rId20"/>
              <a:stretch>
                <a:fillRect/>
              </a:stretch>
            </p:blipFill>
            <p:spPr>
              <a:xfrm>
                <a:off x="446917" y="5179633"/>
                <a:ext cx="4035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t 18">
                <a:extLst>
                  <a:ext uri="{FF2B5EF4-FFF2-40B4-BE49-F238E27FC236}">
                    <a16:creationId xmlns:a16="http://schemas.microsoft.com/office/drawing/2014/main" id="{D28E4B49-3B7E-9C36-097A-F24AC22FEE15}"/>
                  </a:ext>
                </a:extLst>
              </p14:cNvPr>
              <p14:cNvContentPartPr/>
              <p14:nvPr/>
            </p14:nvContentPartPr>
            <p14:xfrm>
              <a:off x="496237" y="4056793"/>
              <a:ext cx="334800" cy="6480"/>
            </p14:xfrm>
          </p:contentPart>
        </mc:Choice>
        <mc:Fallback>
          <p:pic>
            <p:nvPicPr>
              <p:cNvPr id="19" name="Inkt 18">
                <a:extLst>
                  <a:ext uri="{FF2B5EF4-FFF2-40B4-BE49-F238E27FC236}">
                    <a16:creationId xmlns:a16="http://schemas.microsoft.com/office/drawing/2014/main" id="{D28E4B49-3B7E-9C36-097A-F24AC22FEE15}"/>
                  </a:ext>
                </a:extLst>
              </p:cNvPr>
              <p:cNvPicPr/>
              <p:nvPr/>
            </p:nvPicPr>
            <p:blipFill>
              <a:blip r:embed="rId22"/>
              <a:stretch>
                <a:fillRect/>
              </a:stretch>
            </p:blipFill>
            <p:spPr>
              <a:xfrm>
                <a:off x="442295" y="3948793"/>
                <a:ext cx="442324"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t 19">
                <a:extLst>
                  <a:ext uri="{FF2B5EF4-FFF2-40B4-BE49-F238E27FC236}">
                    <a16:creationId xmlns:a16="http://schemas.microsoft.com/office/drawing/2014/main" id="{922878AD-16B2-C01B-1335-2B7381DAC118}"/>
                  </a:ext>
                </a:extLst>
              </p14:cNvPr>
              <p14:cNvContentPartPr/>
              <p14:nvPr/>
            </p14:nvContentPartPr>
            <p14:xfrm>
              <a:off x="7499113" y="4139593"/>
              <a:ext cx="329040" cy="6480"/>
            </p14:xfrm>
          </p:contentPart>
        </mc:Choice>
        <mc:Fallback xmlns="">
          <p:pic>
            <p:nvPicPr>
              <p:cNvPr id="20" name="Inkt 19">
                <a:extLst>
                  <a:ext uri="{FF2B5EF4-FFF2-40B4-BE49-F238E27FC236}">
                    <a16:creationId xmlns:a16="http://schemas.microsoft.com/office/drawing/2014/main" id="{922878AD-16B2-C01B-1335-2B7381DAC118}"/>
                  </a:ext>
                </a:extLst>
              </p:cNvPr>
              <p:cNvPicPr/>
              <p:nvPr/>
            </p:nvPicPr>
            <p:blipFill>
              <a:blip r:embed="rId24"/>
              <a:stretch>
                <a:fillRect/>
              </a:stretch>
            </p:blipFill>
            <p:spPr>
              <a:xfrm>
                <a:off x="7445113" y="4031593"/>
                <a:ext cx="436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t 20">
                <a:extLst>
                  <a:ext uri="{FF2B5EF4-FFF2-40B4-BE49-F238E27FC236}">
                    <a16:creationId xmlns:a16="http://schemas.microsoft.com/office/drawing/2014/main" id="{7ACBE101-3675-B247-785A-38F621F3E0EF}"/>
                  </a:ext>
                </a:extLst>
              </p14:cNvPr>
              <p14:cNvContentPartPr/>
              <p14:nvPr/>
            </p14:nvContentPartPr>
            <p14:xfrm>
              <a:off x="7465993" y="4717393"/>
              <a:ext cx="371160" cy="360"/>
            </p14:xfrm>
          </p:contentPart>
        </mc:Choice>
        <mc:Fallback xmlns="">
          <p:pic>
            <p:nvPicPr>
              <p:cNvPr id="21" name="Inkt 20">
                <a:extLst>
                  <a:ext uri="{FF2B5EF4-FFF2-40B4-BE49-F238E27FC236}">
                    <a16:creationId xmlns:a16="http://schemas.microsoft.com/office/drawing/2014/main" id="{7ACBE101-3675-B247-785A-38F621F3E0EF}"/>
                  </a:ext>
                </a:extLst>
              </p:cNvPr>
              <p:cNvPicPr/>
              <p:nvPr/>
            </p:nvPicPr>
            <p:blipFill>
              <a:blip r:embed="rId26"/>
              <a:stretch>
                <a:fillRect/>
              </a:stretch>
            </p:blipFill>
            <p:spPr>
              <a:xfrm>
                <a:off x="7412353" y="4609753"/>
                <a:ext cx="47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t 21">
                <a:extLst>
                  <a:ext uri="{FF2B5EF4-FFF2-40B4-BE49-F238E27FC236}">
                    <a16:creationId xmlns:a16="http://schemas.microsoft.com/office/drawing/2014/main" id="{CE291997-D04F-A65C-0D57-FF103DA52E37}"/>
                  </a:ext>
                </a:extLst>
              </p14:cNvPr>
              <p14:cNvContentPartPr/>
              <p14:nvPr/>
            </p14:nvContentPartPr>
            <p14:xfrm>
              <a:off x="7465993" y="5257393"/>
              <a:ext cx="385200" cy="4680"/>
            </p14:xfrm>
          </p:contentPart>
        </mc:Choice>
        <mc:Fallback xmlns="">
          <p:pic>
            <p:nvPicPr>
              <p:cNvPr id="22" name="Inkt 21">
                <a:extLst>
                  <a:ext uri="{FF2B5EF4-FFF2-40B4-BE49-F238E27FC236}">
                    <a16:creationId xmlns:a16="http://schemas.microsoft.com/office/drawing/2014/main" id="{CE291997-D04F-A65C-0D57-FF103DA52E37}"/>
                  </a:ext>
                </a:extLst>
              </p:cNvPr>
              <p:cNvPicPr/>
              <p:nvPr/>
            </p:nvPicPr>
            <p:blipFill>
              <a:blip r:embed="rId28"/>
              <a:stretch>
                <a:fillRect/>
              </a:stretch>
            </p:blipFill>
            <p:spPr>
              <a:xfrm>
                <a:off x="7411993" y="5149393"/>
                <a:ext cx="4928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t 22">
                <a:extLst>
                  <a:ext uri="{FF2B5EF4-FFF2-40B4-BE49-F238E27FC236}">
                    <a16:creationId xmlns:a16="http://schemas.microsoft.com/office/drawing/2014/main" id="{AC0F60D8-11C5-2738-DC77-CC351496F93B}"/>
                  </a:ext>
                </a:extLst>
              </p14:cNvPr>
              <p14:cNvContentPartPr/>
              <p14:nvPr/>
            </p14:nvContentPartPr>
            <p14:xfrm>
              <a:off x="3979033" y="4904061"/>
              <a:ext cx="118800" cy="360"/>
            </p14:xfrm>
          </p:contentPart>
        </mc:Choice>
        <mc:Fallback>
          <p:pic>
            <p:nvPicPr>
              <p:cNvPr id="23" name="Inkt 22">
                <a:extLst>
                  <a:ext uri="{FF2B5EF4-FFF2-40B4-BE49-F238E27FC236}">
                    <a16:creationId xmlns:a16="http://schemas.microsoft.com/office/drawing/2014/main" id="{AC0F60D8-11C5-2738-DC77-CC351496F93B}"/>
                  </a:ext>
                </a:extLst>
              </p:cNvPr>
              <p:cNvPicPr/>
              <p:nvPr/>
            </p:nvPicPr>
            <p:blipFill>
              <a:blip r:embed="rId30"/>
              <a:stretch>
                <a:fillRect/>
              </a:stretch>
            </p:blipFill>
            <p:spPr>
              <a:xfrm>
                <a:off x="3972913" y="4897941"/>
                <a:ext cx="13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t 23">
                <a:extLst>
                  <a:ext uri="{FF2B5EF4-FFF2-40B4-BE49-F238E27FC236}">
                    <a16:creationId xmlns:a16="http://schemas.microsoft.com/office/drawing/2014/main" id="{29FB2F4E-4B35-D2B9-C6E1-C3B7360DBA5B}"/>
                  </a:ext>
                </a:extLst>
              </p14:cNvPr>
              <p14:cNvContentPartPr/>
              <p14:nvPr/>
            </p14:nvContentPartPr>
            <p14:xfrm>
              <a:off x="7465946" y="3974541"/>
              <a:ext cx="229680" cy="2520"/>
            </p14:xfrm>
          </p:contentPart>
        </mc:Choice>
        <mc:Fallback xmlns="">
          <p:pic>
            <p:nvPicPr>
              <p:cNvPr id="24" name="Inkt 23">
                <a:extLst>
                  <a:ext uri="{FF2B5EF4-FFF2-40B4-BE49-F238E27FC236}">
                    <a16:creationId xmlns:a16="http://schemas.microsoft.com/office/drawing/2014/main" id="{29FB2F4E-4B35-D2B9-C6E1-C3B7360DBA5B}"/>
                  </a:ext>
                </a:extLst>
              </p:cNvPr>
              <p:cNvPicPr/>
              <p:nvPr/>
            </p:nvPicPr>
            <p:blipFill>
              <a:blip r:embed="rId32"/>
              <a:stretch>
                <a:fillRect/>
              </a:stretch>
            </p:blipFill>
            <p:spPr>
              <a:xfrm>
                <a:off x="7459826" y="3968421"/>
                <a:ext cx="241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t 24">
                <a:extLst>
                  <a:ext uri="{FF2B5EF4-FFF2-40B4-BE49-F238E27FC236}">
                    <a16:creationId xmlns:a16="http://schemas.microsoft.com/office/drawing/2014/main" id="{F6180D4A-8F30-54D3-600D-D948F63EAA42}"/>
                  </a:ext>
                </a:extLst>
              </p14:cNvPr>
              <p14:cNvContentPartPr/>
              <p14:nvPr/>
            </p14:nvContentPartPr>
            <p14:xfrm>
              <a:off x="7476026" y="4523541"/>
              <a:ext cx="396720" cy="15840"/>
            </p14:xfrm>
          </p:contentPart>
        </mc:Choice>
        <mc:Fallback xmlns="">
          <p:pic>
            <p:nvPicPr>
              <p:cNvPr id="25" name="Inkt 24">
                <a:extLst>
                  <a:ext uri="{FF2B5EF4-FFF2-40B4-BE49-F238E27FC236}">
                    <a16:creationId xmlns:a16="http://schemas.microsoft.com/office/drawing/2014/main" id="{F6180D4A-8F30-54D3-600D-D948F63EAA42}"/>
                  </a:ext>
                </a:extLst>
              </p:cNvPr>
              <p:cNvPicPr/>
              <p:nvPr/>
            </p:nvPicPr>
            <p:blipFill>
              <a:blip r:embed="rId34"/>
              <a:stretch>
                <a:fillRect/>
              </a:stretch>
            </p:blipFill>
            <p:spPr>
              <a:xfrm>
                <a:off x="7469906" y="4517421"/>
                <a:ext cx="408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t 25">
                <a:extLst>
                  <a:ext uri="{FF2B5EF4-FFF2-40B4-BE49-F238E27FC236}">
                    <a16:creationId xmlns:a16="http://schemas.microsoft.com/office/drawing/2014/main" id="{1F4356AB-5520-A94B-8C5D-7BC4478E7CDB}"/>
                  </a:ext>
                </a:extLst>
              </p14:cNvPr>
              <p14:cNvContentPartPr/>
              <p14:nvPr/>
            </p14:nvContentPartPr>
            <p14:xfrm>
              <a:off x="7469546" y="5079021"/>
              <a:ext cx="539640" cy="11520"/>
            </p14:xfrm>
          </p:contentPart>
        </mc:Choice>
        <mc:Fallback xmlns="">
          <p:pic>
            <p:nvPicPr>
              <p:cNvPr id="26" name="Inkt 25">
                <a:extLst>
                  <a:ext uri="{FF2B5EF4-FFF2-40B4-BE49-F238E27FC236}">
                    <a16:creationId xmlns:a16="http://schemas.microsoft.com/office/drawing/2014/main" id="{1F4356AB-5520-A94B-8C5D-7BC4478E7CDB}"/>
                  </a:ext>
                </a:extLst>
              </p:cNvPr>
              <p:cNvPicPr/>
              <p:nvPr/>
            </p:nvPicPr>
            <p:blipFill>
              <a:blip r:embed="rId36"/>
              <a:stretch>
                <a:fillRect/>
              </a:stretch>
            </p:blipFill>
            <p:spPr>
              <a:xfrm>
                <a:off x="7463426" y="5072901"/>
                <a:ext cx="551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t 26">
                <a:extLst>
                  <a:ext uri="{FF2B5EF4-FFF2-40B4-BE49-F238E27FC236}">
                    <a16:creationId xmlns:a16="http://schemas.microsoft.com/office/drawing/2014/main" id="{3765B52E-09E3-0DD8-6BC0-0D71A6D6EA89}"/>
                  </a:ext>
                </a:extLst>
              </p14:cNvPr>
              <p14:cNvContentPartPr/>
              <p14:nvPr/>
            </p14:nvContentPartPr>
            <p14:xfrm>
              <a:off x="8409146" y="4519221"/>
              <a:ext cx="99000" cy="360"/>
            </p14:xfrm>
          </p:contentPart>
        </mc:Choice>
        <mc:Fallback xmlns="">
          <p:pic>
            <p:nvPicPr>
              <p:cNvPr id="27" name="Inkt 26">
                <a:extLst>
                  <a:ext uri="{FF2B5EF4-FFF2-40B4-BE49-F238E27FC236}">
                    <a16:creationId xmlns:a16="http://schemas.microsoft.com/office/drawing/2014/main" id="{3765B52E-09E3-0DD8-6BC0-0D71A6D6EA89}"/>
                  </a:ext>
                </a:extLst>
              </p:cNvPr>
              <p:cNvPicPr/>
              <p:nvPr/>
            </p:nvPicPr>
            <p:blipFill>
              <a:blip r:embed="rId38"/>
              <a:stretch>
                <a:fillRect/>
              </a:stretch>
            </p:blipFill>
            <p:spPr>
              <a:xfrm>
                <a:off x="8403026" y="4513101"/>
                <a:ext cx="11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t 27">
                <a:extLst>
                  <a:ext uri="{FF2B5EF4-FFF2-40B4-BE49-F238E27FC236}">
                    <a16:creationId xmlns:a16="http://schemas.microsoft.com/office/drawing/2014/main" id="{0EB523F5-C1F6-5399-FC7D-4042BB1B9881}"/>
                  </a:ext>
                </a:extLst>
              </p14:cNvPr>
              <p14:cNvContentPartPr/>
              <p14:nvPr/>
            </p14:nvContentPartPr>
            <p14:xfrm>
              <a:off x="8215826" y="3982101"/>
              <a:ext cx="77400" cy="360"/>
            </p14:xfrm>
          </p:contentPart>
        </mc:Choice>
        <mc:Fallback xmlns="">
          <p:pic>
            <p:nvPicPr>
              <p:cNvPr id="28" name="Inkt 27">
                <a:extLst>
                  <a:ext uri="{FF2B5EF4-FFF2-40B4-BE49-F238E27FC236}">
                    <a16:creationId xmlns:a16="http://schemas.microsoft.com/office/drawing/2014/main" id="{0EB523F5-C1F6-5399-FC7D-4042BB1B9881}"/>
                  </a:ext>
                </a:extLst>
              </p:cNvPr>
              <p:cNvPicPr/>
              <p:nvPr/>
            </p:nvPicPr>
            <p:blipFill>
              <a:blip r:embed="rId40"/>
              <a:stretch>
                <a:fillRect/>
              </a:stretch>
            </p:blipFill>
            <p:spPr>
              <a:xfrm>
                <a:off x="8209706" y="3975981"/>
                <a:ext cx="89640" cy="12600"/>
              </a:xfrm>
              <a:prstGeom prst="rect">
                <a:avLst/>
              </a:prstGeom>
            </p:spPr>
          </p:pic>
        </mc:Fallback>
      </mc:AlternateContent>
    </p:spTree>
    <p:extLst>
      <p:ext uri="{BB962C8B-B14F-4D97-AF65-F5344CB8AC3E}">
        <p14:creationId xmlns:p14="http://schemas.microsoft.com/office/powerpoint/2010/main" val="726205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30" y="2668514"/>
            <a:ext cx="6226104" cy="4254802"/>
          </a:xfrm>
          <a:prstGeom prst="rect">
            <a:avLst/>
          </a:prstGeom>
        </p:spPr>
      </p:pic>
      <p:sp>
        <p:nvSpPr>
          <p:cNvPr id="2" name="Tekstvak 1">
            <a:extLst>
              <a:ext uri="{FF2B5EF4-FFF2-40B4-BE49-F238E27FC236}">
                <a16:creationId xmlns:a16="http://schemas.microsoft.com/office/drawing/2014/main" id="{A8B475C6-78A3-9647-F66A-E4E39CEB0668}"/>
              </a:ext>
            </a:extLst>
          </p:cNvPr>
          <p:cNvSpPr txBox="1"/>
          <p:nvPr/>
        </p:nvSpPr>
        <p:spPr>
          <a:xfrm>
            <a:off x="565484" y="3429000"/>
            <a:ext cx="3380874" cy="1200329"/>
          </a:xfrm>
          <a:prstGeom prst="rect">
            <a:avLst/>
          </a:prstGeom>
          <a:noFill/>
        </p:spPr>
        <p:txBody>
          <a:bodyPr wrap="square" rtlCol="0">
            <a:spAutoFit/>
          </a:bodyPr>
          <a:lstStyle/>
          <a:p>
            <a:r>
              <a:rPr lang="en-CA" dirty="0"/>
              <a:t>Keyword </a:t>
            </a:r>
            <a:r>
              <a:rPr lang="en-CA" b="1" dirty="0"/>
              <a:t>def</a:t>
            </a:r>
          </a:p>
          <a:p>
            <a:r>
              <a:rPr lang="en-CA" dirty="0"/>
              <a:t>Necessary</a:t>
            </a:r>
            <a:r>
              <a:rPr lang="en-CA" b="1" dirty="0"/>
              <a:t> colon </a:t>
            </a:r>
          </a:p>
          <a:p>
            <a:r>
              <a:rPr lang="en-CA" b="1" dirty="0"/>
              <a:t>Indentation</a:t>
            </a:r>
            <a:r>
              <a:rPr lang="en-CA" dirty="0"/>
              <a:t> is important</a:t>
            </a:r>
          </a:p>
          <a:p>
            <a:r>
              <a:rPr lang="en-CA" b="1" dirty="0"/>
              <a:t>Return</a:t>
            </a:r>
            <a:r>
              <a:rPr lang="en-CA" dirty="0"/>
              <a:t> statement</a:t>
            </a:r>
            <a:endParaRPr lang="en-CA" b="1" dirty="0"/>
          </a:p>
        </p:txBody>
      </p:sp>
    </p:spTree>
    <p:extLst>
      <p:ext uri="{BB962C8B-B14F-4D97-AF65-F5344CB8AC3E}">
        <p14:creationId xmlns:p14="http://schemas.microsoft.com/office/powerpoint/2010/main" val="245455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Python is trending according to IEEE</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Why learn Python</a:t>
            </a:r>
            <a:endParaRPr lang="en-CA" dirty="0"/>
          </a:p>
        </p:txBody>
      </p:sp>
      <p:pic>
        <p:nvPicPr>
          <p:cNvPr id="17" name="Afbeelding 16" descr="Afbeelding met tekst, schermopname, nummer, Lettertype&#10;&#10;Automatisch gegenereerde beschrijving">
            <a:extLst>
              <a:ext uri="{FF2B5EF4-FFF2-40B4-BE49-F238E27FC236}">
                <a16:creationId xmlns:a16="http://schemas.microsoft.com/office/drawing/2014/main" id="{1D0DFFAD-417C-D440-6C15-B1EF343D5D23}"/>
              </a:ext>
            </a:extLst>
          </p:cNvPr>
          <p:cNvPicPr>
            <a:picLocks noChangeAspect="1"/>
          </p:cNvPicPr>
          <p:nvPr/>
        </p:nvPicPr>
        <p:blipFill>
          <a:blip r:embed="rId3">
            <a:extLst>
              <a:ext uri="{28A0092B-C50C-407E-A947-70E740481C1C}">
                <a14:useLocalDpi xmlns:a14="http://schemas.microsoft.com/office/drawing/2010/main" val="0"/>
              </a:ext>
            </a:extLst>
          </a:blip>
          <a:srcRect t="23332"/>
          <a:stretch/>
        </p:blipFill>
        <p:spPr>
          <a:xfrm>
            <a:off x="5379564" y="1411279"/>
            <a:ext cx="6828765" cy="5044731"/>
          </a:xfrm>
          <a:prstGeom prst="rect">
            <a:avLst/>
          </a:prstGeom>
        </p:spPr>
      </p:pic>
      <p:sp>
        <p:nvSpPr>
          <p:cNvPr id="19" name="Tekstvak 18">
            <a:extLst>
              <a:ext uri="{FF2B5EF4-FFF2-40B4-BE49-F238E27FC236}">
                <a16:creationId xmlns:a16="http://schemas.microsoft.com/office/drawing/2014/main" id="{DC52B5B1-2FAE-6772-4133-7720124C8119}"/>
              </a:ext>
            </a:extLst>
          </p:cNvPr>
          <p:cNvSpPr txBox="1"/>
          <p:nvPr/>
        </p:nvSpPr>
        <p:spPr>
          <a:xfrm>
            <a:off x="5654232" y="6445907"/>
            <a:ext cx="6555602" cy="369332"/>
          </a:xfrm>
          <a:prstGeom prst="rect">
            <a:avLst/>
          </a:prstGeom>
          <a:noFill/>
        </p:spPr>
        <p:txBody>
          <a:bodyPr wrap="square">
            <a:spAutoFit/>
          </a:bodyPr>
          <a:lstStyle/>
          <a:p>
            <a:r>
              <a:rPr lang="en-CA" dirty="0"/>
              <a:t>https://</a:t>
            </a:r>
            <a:r>
              <a:rPr lang="en-CA" dirty="0" err="1"/>
              <a:t>spectrum.ieee.org</a:t>
            </a:r>
            <a:r>
              <a:rPr lang="en-CA" dirty="0"/>
              <a:t>/top-programming-languages-2024</a:t>
            </a:r>
          </a:p>
        </p:txBody>
      </p:sp>
      <p:sp>
        <p:nvSpPr>
          <p:cNvPr id="21" name="Tekstvak 20">
            <a:extLst>
              <a:ext uri="{FF2B5EF4-FFF2-40B4-BE49-F238E27FC236}">
                <a16:creationId xmlns:a16="http://schemas.microsoft.com/office/drawing/2014/main" id="{A833A837-5AD9-9AB7-8595-A2ABB336BF0D}"/>
              </a:ext>
            </a:extLst>
          </p:cNvPr>
          <p:cNvSpPr txBox="1"/>
          <p:nvPr/>
        </p:nvSpPr>
        <p:spPr>
          <a:xfrm>
            <a:off x="595992" y="3429000"/>
            <a:ext cx="6123214" cy="1477328"/>
          </a:xfrm>
          <a:prstGeom prst="rect">
            <a:avLst/>
          </a:prstGeom>
          <a:noFill/>
        </p:spPr>
        <p:txBody>
          <a:bodyPr wrap="square">
            <a:spAutoFit/>
          </a:bodyPr>
          <a:lstStyle/>
          <a:p>
            <a:pPr marL="285750" indent="-285750">
              <a:buFont typeface="Arial" panose="020B0604020202020204" pitchFamily="34" charset="0"/>
              <a:buChar char="•"/>
            </a:pPr>
            <a:r>
              <a:rPr lang="en-CA" dirty="0"/>
              <a:t>Versatile with with broad applications</a:t>
            </a:r>
          </a:p>
          <a:p>
            <a:pPr marL="285750" indent="-285750">
              <a:buFont typeface="Arial" panose="020B0604020202020204" pitchFamily="34" charset="0"/>
              <a:buChar char="•"/>
            </a:pPr>
            <a:r>
              <a:rPr lang="en-CA" dirty="0"/>
              <a:t>Free of charge</a:t>
            </a:r>
          </a:p>
          <a:p>
            <a:pPr marL="285750" indent="-285750">
              <a:buFont typeface="Arial" panose="020B0604020202020204" pitchFamily="34" charset="0"/>
              <a:buChar char="•"/>
            </a:pPr>
            <a:r>
              <a:rPr lang="en-CA" dirty="0"/>
              <a:t>Has an easy, readable syntax</a:t>
            </a:r>
          </a:p>
          <a:p>
            <a:pPr marL="285750" indent="-285750">
              <a:buFont typeface="Arial" panose="020B0604020202020204" pitchFamily="34" charset="0"/>
              <a:buChar char="•"/>
            </a:pPr>
            <a:r>
              <a:rPr lang="en-CA" dirty="0"/>
              <a:t>Extensive, powerful libraries</a:t>
            </a:r>
          </a:p>
          <a:p>
            <a:pPr marL="285750" indent="-285750">
              <a:buFont typeface="Arial" panose="020B0604020202020204" pitchFamily="34" charset="0"/>
              <a:buChar char="•"/>
            </a:pPr>
            <a:r>
              <a:rPr lang="en-CA" dirty="0"/>
              <a:t>Interoperability with MATLAB</a:t>
            </a:r>
          </a:p>
        </p:txBody>
      </p:sp>
    </p:spTree>
    <p:extLst>
      <p:ext uri="{BB962C8B-B14F-4D97-AF65-F5344CB8AC3E}">
        <p14:creationId xmlns:p14="http://schemas.microsoft.com/office/powerpoint/2010/main" val="776741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B419D81-8CD5-38D9-764B-3227B9A99121}"/>
              </a:ext>
            </a:extLst>
          </p:cNvPr>
          <p:cNvPicPr>
            <a:picLocks noChangeAspect="1"/>
          </p:cNvPicPr>
          <p:nvPr/>
        </p:nvPicPr>
        <p:blipFill>
          <a:blip r:embed="rId3"/>
          <a:stretch>
            <a:fillRect/>
          </a:stretch>
        </p:blipFill>
        <p:spPr>
          <a:xfrm>
            <a:off x="9283840" y="-183775"/>
            <a:ext cx="2819400" cy="2819400"/>
          </a:xfrm>
          <a:prstGeom prst="rect">
            <a:avLst/>
          </a:prstGeom>
        </p:spPr>
      </p:pic>
      <p:pic>
        <p:nvPicPr>
          <p:cNvPr id="5" name="Afbeelding 4">
            <a:extLst>
              <a:ext uri="{FF2B5EF4-FFF2-40B4-BE49-F238E27FC236}">
                <a16:creationId xmlns:a16="http://schemas.microsoft.com/office/drawing/2014/main" id="{47503448-4D70-52B0-701A-E0644174F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000" y="2821608"/>
            <a:ext cx="7884000" cy="848200"/>
          </a:xfrm>
          <a:prstGeom prst="rect">
            <a:avLst/>
          </a:prstGeom>
        </p:spPr>
      </p:pic>
      <p:pic>
        <p:nvPicPr>
          <p:cNvPr id="10" name="Afbeelding 9" descr="Afbeelding met tekst, schermopname, software, Multimediasoftware&#10;&#10;Automatisch gegenereerde beschrijving">
            <a:extLst>
              <a:ext uri="{FF2B5EF4-FFF2-40B4-BE49-F238E27FC236}">
                <a16:creationId xmlns:a16="http://schemas.microsoft.com/office/drawing/2014/main" id="{7408C027-38C4-5BB9-57C1-37B8B69A0EF4}"/>
              </a:ext>
            </a:extLst>
          </p:cNvPr>
          <p:cNvPicPr>
            <a:picLocks noChangeAspect="1"/>
          </p:cNvPicPr>
          <p:nvPr/>
        </p:nvPicPr>
        <p:blipFill>
          <a:blip r:embed="rId5"/>
          <a:stretch>
            <a:fillRect/>
          </a:stretch>
        </p:blipFill>
        <p:spPr>
          <a:xfrm>
            <a:off x="5806460" y="3823904"/>
            <a:ext cx="4887080" cy="2880000"/>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t 10">
                <a:extLst>
                  <a:ext uri="{FF2B5EF4-FFF2-40B4-BE49-F238E27FC236}">
                    <a16:creationId xmlns:a16="http://schemas.microsoft.com/office/drawing/2014/main" id="{F5A4B9BD-7BB9-84D2-C097-A267941D8B93}"/>
                  </a:ext>
                </a:extLst>
              </p14:cNvPr>
              <p14:cNvContentPartPr/>
              <p14:nvPr/>
            </p14:nvContentPartPr>
            <p14:xfrm>
              <a:off x="9198216" y="3970944"/>
              <a:ext cx="193320" cy="10800"/>
            </p14:xfrm>
          </p:contentPart>
        </mc:Choice>
        <mc:Fallback xmlns="">
          <p:pic>
            <p:nvPicPr>
              <p:cNvPr id="11" name="Inkt 10">
                <a:extLst>
                  <a:ext uri="{FF2B5EF4-FFF2-40B4-BE49-F238E27FC236}">
                    <a16:creationId xmlns:a16="http://schemas.microsoft.com/office/drawing/2014/main" id="{F5A4B9BD-7BB9-84D2-C097-A267941D8B93}"/>
                  </a:ext>
                </a:extLst>
              </p:cNvPr>
              <p:cNvPicPr/>
              <p:nvPr/>
            </p:nvPicPr>
            <p:blipFill>
              <a:blip r:embed="rId7"/>
              <a:stretch>
                <a:fillRect/>
              </a:stretch>
            </p:blipFill>
            <p:spPr>
              <a:xfrm>
                <a:off x="9144216" y="3863304"/>
                <a:ext cx="300960" cy="226440"/>
              </a:xfrm>
              <a:prstGeom prst="rect">
                <a:avLst/>
              </a:prstGeom>
            </p:spPr>
          </p:pic>
        </mc:Fallback>
      </mc:AlternateContent>
      <p:sp>
        <p:nvSpPr>
          <p:cNvPr id="12" name="Tekstvak 11">
            <a:extLst>
              <a:ext uri="{FF2B5EF4-FFF2-40B4-BE49-F238E27FC236}">
                <a16:creationId xmlns:a16="http://schemas.microsoft.com/office/drawing/2014/main" id="{8F8450D5-C730-8AD9-20DA-9513EE9E5760}"/>
              </a:ext>
            </a:extLst>
          </p:cNvPr>
          <p:cNvSpPr txBox="1"/>
          <p:nvPr/>
        </p:nvSpPr>
        <p:spPr>
          <a:xfrm>
            <a:off x="320040" y="2922542"/>
            <a:ext cx="3987960" cy="923330"/>
          </a:xfrm>
          <a:prstGeom prst="rect">
            <a:avLst/>
          </a:prstGeom>
          <a:noFill/>
        </p:spPr>
        <p:txBody>
          <a:bodyPr wrap="square" rtlCol="0">
            <a:spAutoFit/>
          </a:bodyPr>
          <a:lstStyle/>
          <a:p>
            <a:r>
              <a:rPr lang="en-CA" dirty="0" err="1"/>
              <a:t>Jupyter</a:t>
            </a:r>
            <a:r>
              <a:rPr lang="en-CA" dirty="0"/>
              <a:t> Notebook has no debugging button</a:t>
            </a:r>
          </a:p>
          <a:p>
            <a:pPr marL="285750" indent="-285750">
              <a:buFont typeface="Arial" panose="020B0604020202020204" pitchFamily="34" charset="0"/>
              <a:buChar char="•"/>
            </a:pPr>
            <a:r>
              <a:rPr lang="en-CA" dirty="0"/>
              <a:t>Small IDEs like </a:t>
            </a:r>
            <a:r>
              <a:rPr lang="en-CA" dirty="0" err="1"/>
              <a:t>Thonny</a:t>
            </a:r>
            <a:endParaRPr lang="en-CA" dirty="0"/>
          </a:p>
        </p:txBody>
      </p:sp>
      <p:sp>
        <p:nvSpPr>
          <p:cNvPr id="13" name="Tekstvak 12">
            <a:extLst>
              <a:ext uri="{FF2B5EF4-FFF2-40B4-BE49-F238E27FC236}">
                <a16:creationId xmlns:a16="http://schemas.microsoft.com/office/drawing/2014/main" id="{741AAD25-48FA-A937-31D0-141903778BA2}"/>
              </a:ext>
            </a:extLst>
          </p:cNvPr>
          <p:cNvSpPr txBox="1"/>
          <p:nvPr/>
        </p:nvSpPr>
        <p:spPr>
          <a:xfrm>
            <a:off x="320040" y="4490733"/>
            <a:ext cx="4782312" cy="1200329"/>
          </a:xfrm>
          <a:prstGeom prst="rect">
            <a:avLst/>
          </a:prstGeom>
          <a:noFill/>
        </p:spPr>
        <p:txBody>
          <a:bodyPr wrap="square" rtlCol="0">
            <a:spAutoFit/>
          </a:bodyPr>
          <a:lstStyle/>
          <a:p>
            <a:r>
              <a:rPr lang="en-CA" dirty="0"/>
              <a:t>IDEs like PyCharm do</a:t>
            </a:r>
          </a:p>
          <a:p>
            <a:pPr marL="285750" indent="-285750">
              <a:buFont typeface="Arial" panose="020B0604020202020204" pitchFamily="34" charset="0"/>
              <a:buChar char="•"/>
            </a:pPr>
            <a:r>
              <a:rPr lang="en-CA" dirty="0"/>
              <a:t>set a breakpoint (like MATLAB)</a:t>
            </a:r>
          </a:p>
          <a:p>
            <a:pPr marL="285750" indent="-285750">
              <a:buFont typeface="Arial" panose="020B0604020202020204" pitchFamily="34" charset="0"/>
              <a:buChar char="•"/>
            </a:pPr>
            <a:r>
              <a:rPr lang="en-CA" dirty="0"/>
              <a:t>press the bug icon (NOT the run)</a:t>
            </a:r>
          </a:p>
          <a:p>
            <a:pPr marL="285750" indent="-285750">
              <a:buFont typeface="Arial" panose="020B0604020202020204" pitchFamily="34" charset="0"/>
              <a:buChar char="•"/>
            </a:pPr>
            <a:r>
              <a:rPr lang="en-CA" dirty="0"/>
              <a:t>then “step into” the code</a:t>
            </a:r>
          </a:p>
        </p:txBody>
      </p:sp>
    </p:spTree>
    <p:extLst>
      <p:ext uri="{BB962C8B-B14F-4D97-AF65-F5344CB8AC3E}">
        <p14:creationId xmlns:p14="http://schemas.microsoft.com/office/powerpoint/2010/main" val="4267391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a:t>
            </a:r>
          </a:p>
        </p:txBody>
      </p:sp>
      <p:sp>
        <p:nvSpPr>
          <p:cNvPr id="6" name="Rechthoek 5">
            <a:extLst>
              <a:ext uri="{FF2B5EF4-FFF2-40B4-BE49-F238E27FC236}">
                <a16:creationId xmlns:a16="http://schemas.microsoft.com/office/drawing/2014/main" id="{806C9420-132C-24FA-AEEC-54A9259927A5}"/>
              </a:ext>
            </a:extLst>
          </p:cNvPr>
          <p:cNvSpPr>
            <a:spLocks noGrp="1" noRot="1" noMove="1" noResize="1" noEditPoints="1" noAdjustHandles="1" noChangeArrowheads="1" noChangeShapeType="1"/>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95852037-5DBE-AC7E-5409-B7EB4CEF9326}"/>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F00CC8C4-F0BF-DF78-35C8-275C7018B7D1}"/>
              </a:ext>
            </a:extLst>
          </p:cNvPr>
          <p:cNvSpPr txBox="1"/>
          <p:nvPr/>
        </p:nvSpPr>
        <p:spPr>
          <a:xfrm>
            <a:off x="1105381" y="3669415"/>
            <a:ext cx="6859570" cy="923330"/>
          </a:xfrm>
          <a:prstGeom prst="rect">
            <a:avLst/>
          </a:prstGeom>
          <a:noFill/>
        </p:spPr>
        <p:txBody>
          <a:bodyPr wrap="none" rtlCol="0">
            <a:spAutoFit/>
          </a:bodyPr>
          <a:lstStyle/>
          <a:p>
            <a:pPr marL="285750" indent="-285750">
              <a:buFont typeface="Arial" panose="020B0604020202020204" pitchFamily="34" charset="0"/>
              <a:buChar char="•"/>
            </a:pPr>
            <a:r>
              <a:rPr lang="en-CA" dirty="0"/>
              <a:t>There are five basic data types and two basic data structures</a:t>
            </a:r>
          </a:p>
          <a:p>
            <a:pPr marL="285750" indent="-285750">
              <a:buFont typeface="Arial" panose="020B0604020202020204" pitchFamily="34" charset="0"/>
              <a:buChar char="•"/>
            </a:pPr>
            <a:r>
              <a:rPr lang="en-CA" dirty="0"/>
              <a:t>Indexing starts from 0</a:t>
            </a:r>
          </a:p>
          <a:p>
            <a:pPr marL="285750" indent="-285750">
              <a:buFont typeface="Arial" panose="020B0604020202020204" pitchFamily="34" charset="0"/>
              <a:buChar char="•"/>
            </a:pPr>
            <a:r>
              <a:rPr lang="en-CA" dirty="0"/>
              <a:t>Loops, conditional statements, and  functions need indentation</a:t>
            </a:r>
          </a:p>
        </p:txBody>
      </p:sp>
    </p:spTree>
    <p:extLst>
      <p:ext uri="{BB962C8B-B14F-4D97-AF65-F5344CB8AC3E}">
        <p14:creationId xmlns:p14="http://schemas.microsoft.com/office/powerpoint/2010/main" val="366834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Less basic</a:t>
            </a:r>
            <a:br>
              <a:rPr lang="en-US" b="1" dirty="0"/>
            </a:br>
            <a:r>
              <a:rPr lang="en-US" b="1" dirty="0"/>
              <a:t>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7D5A8AD9-1356-A2B8-DF8B-F4467CDB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3932182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FDA1013-B706-B5FD-8D10-BC8F1D2498F9}"/>
              </a:ext>
            </a:extLst>
          </p:cNvPr>
          <p:cNvSpPr>
            <a:spLocks noGrp="1"/>
          </p:cNvSpPr>
          <p:nvPr>
            <p:ph type="body" sz="quarter" idx="10"/>
          </p:nvPr>
        </p:nvSpPr>
        <p:spPr/>
        <p:txBody>
          <a:bodyPr/>
          <a:lstStyle/>
          <a:p>
            <a:r>
              <a:rPr lang="en-CA" b="0" i="0" u="none" strike="noStrike" dirty="0">
                <a:effectLst/>
                <a:latin typeface="system-ui"/>
              </a:rPr>
              <a:t>Python is currently one of the most popular programming languages that is built around OOP</a:t>
            </a:r>
            <a:endParaRPr lang="en-CA" dirty="0"/>
          </a:p>
        </p:txBody>
      </p:sp>
      <p:sp>
        <p:nvSpPr>
          <p:cNvPr id="4" name="Titel 3">
            <a:extLst>
              <a:ext uri="{FF2B5EF4-FFF2-40B4-BE49-F238E27FC236}">
                <a16:creationId xmlns:a16="http://schemas.microsoft.com/office/drawing/2014/main" id="{FF3F7D57-5140-F299-1342-77C725617612}"/>
              </a:ext>
            </a:extLst>
          </p:cNvPr>
          <p:cNvSpPr>
            <a:spLocks noGrp="1"/>
          </p:cNvSpPr>
          <p:nvPr>
            <p:ph type="title"/>
          </p:nvPr>
        </p:nvSpPr>
        <p:spPr/>
        <p:txBody>
          <a:bodyPr/>
          <a:lstStyle/>
          <a:p>
            <a:r>
              <a:rPr lang="en-CA" dirty="0"/>
              <a:t>Object Oriented Programming (OOP)</a:t>
            </a:r>
          </a:p>
        </p:txBody>
      </p:sp>
      <p:sp>
        <p:nvSpPr>
          <p:cNvPr id="5" name="Rechthoek 4">
            <a:extLst>
              <a:ext uri="{FF2B5EF4-FFF2-40B4-BE49-F238E27FC236}">
                <a16:creationId xmlns:a16="http://schemas.microsoft.com/office/drawing/2014/main" id="{762E2112-E83E-B6D1-66DE-FA252072221A}"/>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A03A4EDB-AA01-F29B-2453-872D6BD556EB}"/>
              </a:ext>
            </a:extLst>
          </p:cNvPr>
          <p:cNvSpPr txBox="1"/>
          <p:nvPr/>
        </p:nvSpPr>
        <p:spPr>
          <a:xfrm>
            <a:off x="1105382" y="3181803"/>
            <a:ext cx="6102096" cy="2585323"/>
          </a:xfrm>
          <a:prstGeom prst="rect">
            <a:avLst/>
          </a:prstGeom>
          <a:noFill/>
        </p:spPr>
        <p:txBody>
          <a:bodyPr wrap="square">
            <a:spAutoFit/>
          </a:bodyPr>
          <a:lstStyle/>
          <a:p>
            <a:pPr algn="l">
              <a:buFont typeface="+mj-lt"/>
              <a:buAutoNum type="arabicPeriod"/>
            </a:pPr>
            <a:r>
              <a:rPr lang="en-CA" b="0" i="0" u="none" strike="noStrike" dirty="0">
                <a:effectLst/>
                <a:latin typeface="system-ui"/>
              </a:rPr>
              <a:t>Classes</a:t>
            </a:r>
          </a:p>
          <a:p>
            <a:pPr marL="742950" lvl="1" indent="-285750" algn="l">
              <a:buFont typeface="+mj-lt"/>
              <a:buAutoNum type="arabicPeriod"/>
            </a:pPr>
            <a:r>
              <a:rPr lang="en-CA" b="0" i="0" u="none" strike="noStrike" dirty="0">
                <a:effectLst/>
                <a:latin typeface="system-ui"/>
              </a:rPr>
              <a:t>The blueprints that models real-life object</a:t>
            </a:r>
          </a:p>
          <a:p>
            <a:pPr algn="l">
              <a:buFont typeface="+mj-lt"/>
              <a:buAutoNum type="arabicPeriod"/>
            </a:pPr>
            <a:r>
              <a:rPr lang="en-CA" b="0" i="0" u="none" strike="noStrike" dirty="0">
                <a:effectLst/>
                <a:latin typeface="system-ui"/>
              </a:rPr>
              <a:t>Objects</a:t>
            </a:r>
          </a:p>
          <a:p>
            <a:pPr marL="742950" lvl="1" indent="-285750" algn="l">
              <a:buFont typeface="+mj-lt"/>
              <a:buAutoNum type="arabicPeriod"/>
            </a:pPr>
            <a:r>
              <a:rPr lang="en-CA" b="0" i="0" u="none" strike="noStrike" dirty="0">
                <a:effectLst/>
                <a:latin typeface="system-ui"/>
              </a:rPr>
              <a:t>The individual objects that are generated from the blueprint</a:t>
            </a:r>
          </a:p>
          <a:p>
            <a:pPr algn="l">
              <a:buFont typeface="+mj-lt"/>
              <a:buAutoNum type="arabicPeriod"/>
            </a:pPr>
            <a:r>
              <a:rPr lang="en-CA" b="0" i="0" u="none" strike="noStrike" dirty="0">
                <a:effectLst/>
                <a:latin typeface="system-ui"/>
              </a:rPr>
              <a:t>Attributes</a:t>
            </a:r>
          </a:p>
          <a:p>
            <a:pPr marL="742950" lvl="1" indent="-285750" algn="l">
              <a:buFont typeface="+mj-lt"/>
              <a:buAutoNum type="arabicPeriod"/>
            </a:pPr>
            <a:r>
              <a:rPr lang="en-CA" b="0" i="0" u="none" strike="noStrike" dirty="0">
                <a:effectLst/>
                <a:latin typeface="system-ui"/>
              </a:rPr>
              <a:t>The characteristics/variables that define the objects</a:t>
            </a:r>
          </a:p>
          <a:p>
            <a:pPr algn="l">
              <a:buFont typeface="+mj-lt"/>
              <a:buAutoNum type="arabicPeriod"/>
            </a:pPr>
            <a:r>
              <a:rPr lang="en-CA" b="0" i="0" u="none" strike="noStrike" dirty="0">
                <a:effectLst/>
                <a:latin typeface="system-ui"/>
              </a:rPr>
              <a:t>Methods</a:t>
            </a:r>
          </a:p>
          <a:p>
            <a:pPr marL="742950" lvl="1" indent="-285750" algn="l">
              <a:buFont typeface="+mj-lt"/>
              <a:buAutoNum type="arabicPeriod"/>
            </a:pPr>
            <a:r>
              <a:rPr lang="en-CA" b="0" i="0" u="none" strike="noStrike" dirty="0">
                <a:effectLst/>
                <a:latin typeface="system-ui"/>
              </a:rPr>
              <a:t>The functions of the objects.</a:t>
            </a:r>
          </a:p>
        </p:txBody>
      </p:sp>
    </p:spTree>
    <p:extLst>
      <p:ext uri="{BB962C8B-B14F-4D97-AF65-F5344CB8AC3E}">
        <p14:creationId xmlns:p14="http://schemas.microsoft.com/office/powerpoint/2010/main" val="2593353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0F4AFCD-88FF-EA35-529C-A5E971693BFB}"/>
              </a:ext>
            </a:extLst>
          </p:cNvPr>
          <p:cNvSpPr>
            <a:spLocks noGrp="1"/>
          </p:cNvSpPr>
          <p:nvPr>
            <p:ph type="body" sz="quarter" idx="10"/>
          </p:nvPr>
        </p:nvSpPr>
        <p:spPr/>
        <p:txBody>
          <a:bodyPr/>
          <a:lstStyle/>
          <a:p>
            <a:r>
              <a:rPr lang="en-CA" dirty="0"/>
              <a:t>NumPy, pandas, SciPy, and Matplotlib</a:t>
            </a:r>
          </a:p>
        </p:txBody>
      </p:sp>
      <p:sp>
        <p:nvSpPr>
          <p:cNvPr id="4" name="Titel 3">
            <a:extLst>
              <a:ext uri="{FF2B5EF4-FFF2-40B4-BE49-F238E27FC236}">
                <a16:creationId xmlns:a16="http://schemas.microsoft.com/office/drawing/2014/main" id="{0293C310-1ACD-2754-8AA1-7556C2B1C5F9}"/>
              </a:ext>
            </a:extLst>
          </p:cNvPr>
          <p:cNvSpPr>
            <a:spLocks noGrp="1"/>
          </p:cNvSpPr>
          <p:nvPr>
            <p:ph type="title"/>
          </p:nvPr>
        </p:nvSpPr>
        <p:spPr/>
        <p:txBody>
          <a:bodyPr/>
          <a:lstStyle/>
          <a:p>
            <a:r>
              <a:rPr lang="en-CA" dirty="0"/>
              <a:t>Working with data</a:t>
            </a:r>
          </a:p>
        </p:txBody>
      </p:sp>
      <p:sp>
        <p:nvSpPr>
          <p:cNvPr id="5" name="Rechthoek 4">
            <a:extLst>
              <a:ext uri="{FF2B5EF4-FFF2-40B4-BE49-F238E27FC236}">
                <a16:creationId xmlns:a16="http://schemas.microsoft.com/office/drawing/2014/main" id="{242B062F-7A78-4674-2E06-E583F0AEE833}"/>
              </a:ext>
            </a:extLst>
          </p:cNvPr>
          <p:cNvSpPr/>
          <p:nvPr/>
        </p:nvSpPr>
        <p:spPr>
          <a:xfrm>
            <a:off x="0" y="2622151"/>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68973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83320BFA-6FBF-DA0A-3156-6EDCB6696724}"/>
              </a:ext>
            </a:extLst>
          </p:cNvPr>
          <p:cNvSpPr>
            <a:spLocks noGrp="1"/>
          </p:cNvSpPr>
          <p:nvPr>
            <p:ph type="body" sz="quarter" idx="10"/>
          </p:nvPr>
        </p:nvSpPr>
        <p:spPr/>
        <p:txBody>
          <a:bodyPr/>
          <a:lstStyle/>
          <a:p>
            <a:r>
              <a:rPr lang="en-CA" dirty="0"/>
              <a:t>With Matplotlib</a:t>
            </a:r>
          </a:p>
        </p:txBody>
      </p:sp>
      <p:sp>
        <p:nvSpPr>
          <p:cNvPr id="4" name="Titel 3">
            <a:extLst>
              <a:ext uri="{FF2B5EF4-FFF2-40B4-BE49-F238E27FC236}">
                <a16:creationId xmlns:a16="http://schemas.microsoft.com/office/drawing/2014/main" id="{8FEDF62D-23EE-0C9E-95F5-7577A46CF0B0}"/>
              </a:ext>
            </a:extLst>
          </p:cNvPr>
          <p:cNvSpPr>
            <a:spLocks noGrp="1"/>
          </p:cNvSpPr>
          <p:nvPr>
            <p:ph type="title"/>
          </p:nvPr>
        </p:nvSpPr>
        <p:spPr/>
        <p:txBody>
          <a:bodyPr/>
          <a:lstStyle/>
          <a:p>
            <a:r>
              <a:rPr lang="en-CA" dirty="0"/>
              <a:t>Visualisation</a:t>
            </a:r>
          </a:p>
        </p:txBody>
      </p:sp>
      <p:sp>
        <p:nvSpPr>
          <p:cNvPr id="5" name="Rechthoek 4">
            <a:extLst>
              <a:ext uri="{FF2B5EF4-FFF2-40B4-BE49-F238E27FC236}">
                <a16:creationId xmlns:a16="http://schemas.microsoft.com/office/drawing/2014/main" id="{DF5F1062-069C-7B74-7B82-82FD2374CEFC}"/>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Afbeelding 6" descr="Afbeelding met tekst, schermopname, lijn, diagram&#10;&#10;Automatisch gegenereerde beschrijving">
            <a:extLst>
              <a:ext uri="{FF2B5EF4-FFF2-40B4-BE49-F238E27FC236}">
                <a16:creationId xmlns:a16="http://schemas.microsoft.com/office/drawing/2014/main" id="{4EF2CA25-2BBC-7559-7BB3-1D8566AB943E}"/>
              </a:ext>
            </a:extLst>
          </p:cNvPr>
          <p:cNvPicPr>
            <a:picLocks noChangeAspect="1"/>
          </p:cNvPicPr>
          <p:nvPr/>
        </p:nvPicPr>
        <p:blipFill>
          <a:blip r:embed="rId2">
            <a:extLst>
              <a:ext uri="{28A0092B-C50C-407E-A947-70E740481C1C}">
                <a14:useLocalDpi xmlns:a14="http://schemas.microsoft.com/office/drawing/2010/main" val="0"/>
              </a:ext>
            </a:extLst>
          </a:blip>
          <a:srcRect l="6580" t="56707"/>
          <a:stretch/>
        </p:blipFill>
        <p:spPr>
          <a:xfrm>
            <a:off x="5996080" y="3249021"/>
            <a:ext cx="5989504" cy="2969046"/>
          </a:xfrm>
          <a:prstGeom prst="rect">
            <a:avLst/>
          </a:prstGeom>
        </p:spPr>
      </p:pic>
      <p:pic>
        <p:nvPicPr>
          <p:cNvPr id="2" name="Afbeelding 1" descr="Afbeelding met tekst, schermopname, lijn, diagram&#10;&#10;Automatisch gegenereerde beschrijving">
            <a:extLst>
              <a:ext uri="{FF2B5EF4-FFF2-40B4-BE49-F238E27FC236}">
                <a16:creationId xmlns:a16="http://schemas.microsoft.com/office/drawing/2014/main" id="{672C56DE-7481-27BB-520F-7F4700A12FA9}"/>
              </a:ext>
            </a:extLst>
          </p:cNvPr>
          <p:cNvPicPr>
            <a:picLocks noChangeAspect="1"/>
          </p:cNvPicPr>
          <p:nvPr/>
        </p:nvPicPr>
        <p:blipFill>
          <a:blip r:embed="rId2">
            <a:extLst>
              <a:ext uri="{28A0092B-C50C-407E-A947-70E740481C1C}">
                <a14:useLocalDpi xmlns:a14="http://schemas.microsoft.com/office/drawing/2010/main" val="0"/>
              </a:ext>
            </a:extLst>
          </a:blip>
          <a:srcRect l="13059" b="43775"/>
          <a:stretch/>
        </p:blipFill>
        <p:spPr>
          <a:xfrm>
            <a:off x="206416" y="2710149"/>
            <a:ext cx="5574151" cy="3855904"/>
          </a:xfrm>
          <a:prstGeom prst="rect">
            <a:avLst/>
          </a:prstGeom>
        </p:spPr>
      </p:pic>
    </p:spTree>
    <p:extLst>
      <p:ext uri="{BB962C8B-B14F-4D97-AF65-F5344CB8AC3E}">
        <p14:creationId xmlns:p14="http://schemas.microsoft.com/office/powerpoint/2010/main" val="3684020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B154823-849B-380D-711E-0F5D1D248B7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E2AC6892-FBA2-8DC4-BC53-73FD397D383F}"/>
              </a:ext>
            </a:extLst>
          </p:cNvPr>
          <p:cNvSpPr>
            <a:spLocks noGrp="1"/>
          </p:cNvSpPr>
          <p:nvPr>
            <p:ph type="title"/>
          </p:nvPr>
        </p:nvSpPr>
        <p:spPr/>
        <p:txBody>
          <a:bodyPr/>
          <a:lstStyle/>
          <a:p>
            <a:r>
              <a:rPr lang="en-CA" dirty="0"/>
              <a:t>Overview of the content</a:t>
            </a:r>
          </a:p>
        </p:txBody>
      </p:sp>
      <p:sp>
        <p:nvSpPr>
          <p:cNvPr id="5" name="Rechthoek 4">
            <a:extLst>
              <a:ext uri="{FF2B5EF4-FFF2-40B4-BE49-F238E27FC236}">
                <a16:creationId xmlns:a16="http://schemas.microsoft.com/office/drawing/2014/main" id="{3558D474-64B3-15FE-FAA9-10899A3701D1}"/>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kstvak 1">
            <a:extLst>
              <a:ext uri="{FF2B5EF4-FFF2-40B4-BE49-F238E27FC236}">
                <a16:creationId xmlns:a16="http://schemas.microsoft.com/office/drawing/2014/main" id="{ADAEDD4F-BC35-E434-B1B3-3654AF1E8AF5}"/>
              </a:ext>
            </a:extLst>
          </p:cNvPr>
          <p:cNvSpPr txBox="1"/>
          <p:nvPr/>
        </p:nvSpPr>
        <p:spPr>
          <a:xfrm>
            <a:off x="1105382" y="3925389"/>
            <a:ext cx="8873006" cy="923330"/>
          </a:xfrm>
          <a:prstGeom prst="rect">
            <a:avLst/>
          </a:prstGeom>
          <a:noFill/>
        </p:spPr>
        <p:txBody>
          <a:bodyPr wrap="none" rtlCol="0">
            <a:spAutoFit/>
          </a:bodyPr>
          <a:lstStyle/>
          <a:p>
            <a:pPr marL="285750" indent="-285750">
              <a:buFont typeface="Arial" panose="020B0604020202020204" pitchFamily="34" charset="0"/>
              <a:buChar char="•"/>
            </a:pPr>
            <a:r>
              <a:rPr lang="en-CA" dirty="0"/>
              <a:t>Python is based around Object-Oriented Programming</a:t>
            </a:r>
          </a:p>
          <a:p>
            <a:pPr marL="285750" indent="-285750">
              <a:buFont typeface="Arial" panose="020B0604020202020204" pitchFamily="34" charset="0"/>
              <a:buChar char="•"/>
            </a:pPr>
            <a:r>
              <a:rPr lang="en-CA" dirty="0"/>
              <a:t>We’ve looked at the basic essential libraries NumPy, pandas, SciPy, and matplotlib</a:t>
            </a:r>
          </a:p>
          <a:p>
            <a:pPr marL="285750" indent="-285750">
              <a:buFont typeface="Arial" panose="020B0604020202020204" pitchFamily="34" charset="0"/>
              <a:buChar char="•"/>
            </a:pPr>
            <a:r>
              <a:rPr lang="en-CA" dirty="0"/>
              <a:t>We used matplotlib for a first look at visualization </a:t>
            </a:r>
          </a:p>
        </p:txBody>
      </p:sp>
      <p:pic>
        <p:nvPicPr>
          <p:cNvPr id="6" name="Afbeelding 5">
            <a:extLst>
              <a:ext uri="{FF2B5EF4-FFF2-40B4-BE49-F238E27FC236}">
                <a16:creationId xmlns:a16="http://schemas.microsoft.com/office/drawing/2014/main" id="{C9E09B40-809B-7BAD-67B2-6A2F4941D41E}"/>
              </a:ext>
            </a:extLst>
          </p:cNvPr>
          <p:cNvPicPr>
            <a:picLocks noChangeAspect="1"/>
          </p:cNvPicPr>
          <p:nvPr/>
        </p:nvPicPr>
        <p:blipFill>
          <a:blip r:embed="rId3"/>
          <a:stretch>
            <a:fillRect/>
          </a:stretch>
        </p:blipFill>
        <p:spPr>
          <a:xfrm>
            <a:off x="1105381" y="1472664"/>
            <a:ext cx="7772400" cy="414528"/>
          </a:xfrm>
          <a:prstGeom prst="rect">
            <a:avLst/>
          </a:prstGeom>
        </p:spPr>
      </p:pic>
    </p:spTree>
    <p:extLst>
      <p:ext uri="{BB962C8B-B14F-4D97-AF65-F5344CB8AC3E}">
        <p14:creationId xmlns:p14="http://schemas.microsoft.com/office/powerpoint/2010/main" val="283929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864EB7B4-514E-86A3-E8A0-BBB58958A54B}"/>
              </a:ext>
            </a:extLst>
          </p:cNvPr>
          <p:cNvSpPr>
            <a:spLocks noGrp="1"/>
          </p:cNvSpPr>
          <p:nvPr>
            <p:ph type="body" sz="quarter" idx="10"/>
          </p:nvPr>
        </p:nvSpPr>
        <p:spPr/>
        <p:txBody>
          <a:bodyPr/>
          <a:lstStyle/>
          <a:p>
            <a:r>
              <a:rPr lang="en-CA" dirty="0"/>
              <a:t>If you are stuck, or you want to learn more, there are plenty of options</a:t>
            </a:r>
          </a:p>
        </p:txBody>
      </p:sp>
      <p:sp>
        <p:nvSpPr>
          <p:cNvPr id="4" name="Titel 3">
            <a:extLst>
              <a:ext uri="{FF2B5EF4-FFF2-40B4-BE49-F238E27FC236}">
                <a16:creationId xmlns:a16="http://schemas.microsoft.com/office/drawing/2014/main" id="{9A4F651F-BCA3-9432-1D2D-3B0532CDB27B}"/>
              </a:ext>
            </a:extLst>
          </p:cNvPr>
          <p:cNvSpPr>
            <a:spLocks noGrp="1"/>
          </p:cNvSpPr>
          <p:nvPr>
            <p:ph type="title"/>
          </p:nvPr>
        </p:nvSpPr>
        <p:spPr/>
        <p:txBody>
          <a:bodyPr/>
          <a:lstStyle/>
          <a:p>
            <a:r>
              <a:rPr lang="en-CA" dirty="0"/>
              <a:t>Extensive guides and references</a:t>
            </a:r>
          </a:p>
        </p:txBody>
      </p:sp>
      <p:sp>
        <p:nvSpPr>
          <p:cNvPr id="6" name="Rechthoek 5">
            <a:extLst>
              <a:ext uri="{FF2B5EF4-FFF2-40B4-BE49-F238E27FC236}">
                <a16:creationId xmlns:a16="http://schemas.microsoft.com/office/drawing/2014/main" id="{F21F38F8-BAEB-07E8-292B-DCBB2E5D909C}"/>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jdelijke aanduiding voor afbeelding 1">
            <a:extLst>
              <a:ext uri="{FF2B5EF4-FFF2-40B4-BE49-F238E27FC236}">
                <a16:creationId xmlns:a16="http://schemas.microsoft.com/office/drawing/2014/main" id="{18DE6BFD-CE34-F9B0-D2E7-94F7C82B7C08}"/>
              </a:ext>
            </a:extLst>
          </p:cNvPr>
          <p:cNvSpPr txBox="1">
            <a:spLocks/>
          </p:cNvSpPr>
          <p:nvPr/>
        </p:nvSpPr>
        <p:spPr>
          <a:xfrm>
            <a:off x="1105382" y="3034611"/>
            <a:ext cx="5619509" cy="2925602"/>
          </a:xfrm>
          <a:prstGeom prst="rect">
            <a:avLst/>
          </a:prstGeom>
          <a:solidFill>
            <a:schemeClr val="bg1"/>
          </a:solidFill>
        </p:spPr>
        <p:txBody>
          <a:bodyPr vert="horz" lIns="0" tIns="0" rIns="0" bIns="0" rtlCol="0">
            <a:normAutofit lnSpcReduction="10000"/>
          </a:bodyPr>
          <a:lst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CA" dirty="0">
                <a:hlinkClick r:id="rId3"/>
              </a:rPr>
              <a:t>Corresponding notebook</a:t>
            </a:r>
          </a:p>
          <a:p>
            <a:pPr>
              <a:buFont typeface="Arial" panose="020B0604020202020204" pitchFamily="34" charset="0"/>
              <a:buChar char="•"/>
            </a:pPr>
            <a:r>
              <a:rPr lang="en-CA" dirty="0">
                <a:hlinkClick r:id="rId3"/>
              </a:rPr>
              <a:t>Oficial Python tutorial </a:t>
            </a:r>
            <a:endParaRPr lang="en-CA" dirty="0"/>
          </a:p>
          <a:p>
            <a:pPr>
              <a:buFont typeface="Arial" panose="020B0604020202020204" pitchFamily="34" charset="0"/>
              <a:buChar char="•"/>
            </a:pPr>
            <a:r>
              <a:rPr lang="en-CA" dirty="0">
                <a:hlinkClick r:id="rId4"/>
              </a:rPr>
              <a:t>NumPy for absolute beginners</a:t>
            </a:r>
            <a:endParaRPr lang="en-CA" dirty="0"/>
          </a:p>
          <a:p>
            <a:pPr>
              <a:buFont typeface="Arial" panose="020B0604020202020204" pitchFamily="34" charset="0"/>
              <a:buChar char="•"/>
            </a:pPr>
            <a:r>
              <a:rPr lang="en-CA" dirty="0">
                <a:hlinkClick r:id="rId5"/>
              </a:rPr>
              <a:t>Thonny--easy IDE for debugging</a:t>
            </a:r>
            <a:endParaRPr lang="en-CA" dirty="0"/>
          </a:p>
          <a:p>
            <a:pPr>
              <a:buFont typeface="Arial" panose="020B0604020202020204" pitchFamily="34" charset="0"/>
              <a:buChar char="•"/>
            </a:pPr>
            <a:r>
              <a:rPr lang="en-CA" dirty="0"/>
              <a:t>Udemy courses like </a:t>
            </a:r>
            <a:r>
              <a:rPr lang="en-CA" dirty="0">
                <a:hlinkClick r:id="rId6"/>
              </a:rPr>
              <a:t>100 days of code</a:t>
            </a:r>
            <a:r>
              <a:rPr lang="en-CA" dirty="0"/>
              <a:t> or </a:t>
            </a:r>
            <a:r>
              <a:rPr lang="en-CA" dirty="0">
                <a:hlinkClick r:id="rId7"/>
              </a:rPr>
              <a:t>python for data science and machine learning bootcamp</a:t>
            </a:r>
            <a:endParaRPr lang="en-CA" dirty="0"/>
          </a:p>
          <a:p>
            <a:pPr>
              <a:buFont typeface="Arial" panose="020B0604020202020204" pitchFamily="34" charset="0"/>
              <a:buChar char="•"/>
            </a:pPr>
            <a:endParaRPr lang="en-CA" dirty="0"/>
          </a:p>
        </p:txBody>
      </p:sp>
    </p:spTree>
    <p:extLst>
      <p:ext uri="{BB962C8B-B14F-4D97-AF65-F5344CB8AC3E}">
        <p14:creationId xmlns:p14="http://schemas.microsoft.com/office/powerpoint/2010/main" val="358523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6577442" cy="1200329"/>
          </a:xfrm>
          <a:prstGeom prst="rect">
            <a:avLst/>
          </a:prstGeom>
          <a:noFill/>
        </p:spPr>
        <p:txBody>
          <a:bodyPr wrap="none" rtlCol="0">
            <a:spAutoFit/>
          </a:bodyPr>
          <a:lstStyle/>
          <a:p>
            <a:pPr marL="285750" indent="-285750">
              <a:buFont typeface="Arial" panose="020B0604020202020204" pitchFamily="34" charset="0"/>
              <a:buChar char="•"/>
            </a:pPr>
            <a:r>
              <a:rPr lang="en-CA" dirty="0"/>
              <a:t>We have officially started to learn python.</a:t>
            </a:r>
          </a:p>
          <a:p>
            <a:pPr marL="285750" indent="-285750">
              <a:buFont typeface="Arial" panose="020B0604020202020204" pitchFamily="34" charset="0"/>
              <a:buChar char="•"/>
            </a:pPr>
            <a:r>
              <a:rPr lang="en-CA" dirty="0"/>
              <a:t>Python </a:t>
            </a:r>
            <a:r>
              <a:rPr lang="en-CA"/>
              <a:t>has powerful </a:t>
            </a:r>
            <a:r>
              <a:rPr lang="en-CA" dirty="0"/>
              <a:t>libraries to enhance the versatile use</a:t>
            </a:r>
          </a:p>
          <a:p>
            <a:pPr marL="285750" indent="-285750">
              <a:buFont typeface="Arial" panose="020B0604020202020204" pitchFamily="34" charset="0"/>
              <a:buChar char="•"/>
            </a:pPr>
            <a:r>
              <a:rPr lang="en-CA" dirty="0"/>
              <a:t>Python and MATLAB can be used together</a:t>
            </a:r>
          </a:p>
          <a:p>
            <a:endParaRPr lang="en-CA" dirty="0"/>
          </a:p>
        </p:txBody>
      </p:sp>
    </p:spTree>
    <p:extLst>
      <p:ext uri="{BB962C8B-B14F-4D97-AF65-F5344CB8AC3E}">
        <p14:creationId xmlns:p14="http://schemas.microsoft.com/office/powerpoint/2010/main" val="156438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pic>
        <p:nvPicPr>
          <p:cNvPr id="3" name="Afbeelding 2" descr="Afbeelding met Graphics, clipart, grafische vormgeving, ontwerp&#10;&#10;Automatisch gegenereerde beschrijving">
            <a:extLst>
              <a:ext uri="{FF2B5EF4-FFF2-40B4-BE49-F238E27FC236}">
                <a16:creationId xmlns:a16="http://schemas.microsoft.com/office/drawing/2014/main" id="{F699BF13-29EF-64BD-9966-4013A71A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8079"/>
            <a:ext cx="1914703" cy="1119921"/>
          </a:xfrm>
          <a:prstGeom prst="rect">
            <a:avLst/>
          </a:prstGeom>
        </p:spPr>
      </p:pic>
    </p:spTree>
    <p:extLst>
      <p:ext uri="{BB962C8B-B14F-4D97-AF65-F5344CB8AC3E}">
        <p14:creationId xmlns:p14="http://schemas.microsoft.com/office/powerpoint/2010/main" val="170972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239323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740236F-8B4A-003E-8CBF-363E189680BE}"/>
              </a:ext>
            </a:extLst>
          </p:cNvPr>
          <p:cNvSpPr>
            <a:spLocks noGrp="1"/>
          </p:cNvSpPr>
          <p:nvPr>
            <p:ph type="body" sz="quarter" idx="10"/>
          </p:nvPr>
        </p:nvSpPr>
        <p:spPr/>
        <p:txBody>
          <a:bodyPr/>
          <a:lstStyle/>
          <a:p>
            <a:r>
              <a:rPr lang="en-CA" dirty="0"/>
              <a:t>One project = one paper = one folder = one git repository</a:t>
            </a:r>
          </a:p>
        </p:txBody>
      </p:sp>
      <p:sp>
        <p:nvSpPr>
          <p:cNvPr id="4" name="Titel 3">
            <a:extLst>
              <a:ext uri="{FF2B5EF4-FFF2-40B4-BE49-F238E27FC236}">
                <a16:creationId xmlns:a16="http://schemas.microsoft.com/office/drawing/2014/main" id="{150BAF92-5A9B-CE7F-0D9C-320A9BDD1E78}"/>
              </a:ext>
            </a:extLst>
          </p:cNvPr>
          <p:cNvSpPr>
            <a:spLocks noGrp="1"/>
          </p:cNvSpPr>
          <p:nvPr>
            <p:ph type="title"/>
          </p:nvPr>
        </p:nvSpPr>
        <p:spPr/>
        <p:txBody>
          <a:bodyPr>
            <a:normAutofit/>
          </a:bodyPr>
          <a:lstStyle/>
          <a:p>
            <a:r>
              <a:rPr lang="en-CA" dirty="0"/>
              <a:t>Step 1: Pick a name and create a folder</a:t>
            </a:r>
          </a:p>
        </p:txBody>
      </p:sp>
      <p:pic>
        <p:nvPicPr>
          <p:cNvPr id="10" name="Tijdelijke aanduiding voor afbeelding 9" descr="Afbeelding met schermopname, tekst, software, Webpagina&#10;&#10;Automatisch gegenereerde beschrijving">
            <a:extLst>
              <a:ext uri="{FF2B5EF4-FFF2-40B4-BE49-F238E27FC236}">
                <a16:creationId xmlns:a16="http://schemas.microsoft.com/office/drawing/2014/main" id="{C65871E4-DAD3-2407-52B2-A2D98787949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69" r="-2069"/>
          <a:stretch/>
        </p:blipFill>
        <p:spPr/>
      </p:pic>
    </p:spTree>
    <p:extLst>
      <p:ext uri="{BB962C8B-B14F-4D97-AF65-F5344CB8AC3E}">
        <p14:creationId xmlns:p14="http://schemas.microsoft.com/office/powerpoint/2010/main" val="187352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4AC3F21-5881-433F-6699-6822A1C42C5C}"/>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1898EC2-17AC-A4FC-DE5B-6D36763948FC}"/>
              </a:ext>
            </a:extLst>
          </p:cNvPr>
          <p:cNvSpPr>
            <a:spLocks noGrp="1"/>
          </p:cNvSpPr>
          <p:nvPr>
            <p:ph type="title"/>
          </p:nvPr>
        </p:nvSpPr>
        <p:spPr/>
        <p:txBody>
          <a:bodyPr/>
          <a:lstStyle/>
          <a:p>
            <a:r>
              <a:rPr lang="en-CA" dirty="0"/>
              <a:t>Step 2: Initialize Git</a:t>
            </a:r>
          </a:p>
        </p:txBody>
      </p:sp>
      <p:sp>
        <p:nvSpPr>
          <p:cNvPr id="5" name="Rechthoek 4">
            <a:extLst>
              <a:ext uri="{FF2B5EF4-FFF2-40B4-BE49-F238E27FC236}">
                <a16:creationId xmlns:a16="http://schemas.microsoft.com/office/drawing/2014/main" id="{61BA1987-9F6B-D1B8-76F3-263FE29C904E}"/>
              </a:ext>
            </a:extLst>
          </p:cNvPr>
          <p:cNvSpPr/>
          <p:nvPr/>
        </p:nvSpPr>
        <p:spPr>
          <a:xfrm>
            <a:off x="0" y="2630078"/>
            <a:ext cx="12192000" cy="4227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374F275D-49CC-DF87-7E60-55DB41CFB663}"/>
              </a:ext>
            </a:extLst>
          </p:cNvPr>
          <p:cNvSpPr txBox="1"/>
          <p:nvPr/>
        </p:nvSpPr>
        <p:spPr>
          <a:xfrm>
            <a:off x="321495" y="3130651"/>
            <a:ext cx="3054285" cy="369332"/>
          </a:xfrm>
          <a:prstGeom prst="rect">
            <a:avLst/>
          </a:prstGeom>
          <a:noFill/>
        </p:spPr>
        <p:txBody>
          <a:bodyPr wrap="square" rtlCol="0">
            <a:spAutoFit/>
          </a:bodyPr>
          <a:lstStyle/>
          <a:p>
            <a:r>
              <a:rPr lang="en-CA" dirty="0"/>
              <a:t>Go to GitHub, and click new</a:t>
            </a:r>
          </a:p>
        </p:txBody>
      </p:sp>
      <p:sp>
        <p:nvSpPr>
          <p:cNvPr id="7" name="Tekstvak 6">
            <a:extLst>
              <a:ext uri="{FF2B5EF4-FFF2-40B4-BE49-F238E27FC236}">
                <a16:creationId xmlns:a16="http://schemas.microsoft.com/office/drawing/2014/main" id="{7BDE78BA-2913-877E-B2CE-C1A688BBDF38}"/>
              </a:ext>
            </a:extLst>
          </p:cNvPr>
          <p:cNvSpPr txBox="1"/>
          <p:nvPr/>
        </p:nvSpPr>
        <p:spPr>
          <a:xfrm>
            <a:off x="322478" y="3589438"/>
            <a:ext cx="3374796" cy="646331"/>
          </a:xfrm>
          <a:prstGeom prst="rect">
            <a:avLst/>
          </a:prstGeom>
          <a:noFill/>
        </p:spPr>
        <p:txBody>
          <a:bodyPr wrap="square" rtlCol="0">
            <a:spAutoFit/>
          </a:bodyPr>
          <a:lstStyle/>
          <a:p>
            <a:r>
              <a:rPr lang="en-CA" dirty="0"/>
              <a:t>Create repository with the same name as the local folder</a:t>
            </a:r>
          </a:p>
        </p:txBody>
      </p:sp>
      <p:sp>
        <p:nvSpPr>
          <p:cNvPr id="8" name="Tekstvak 7">
            <a:extLst>
              <a:ext uri="{FF2B5EF4-FFF2-40B4-BE49-F238E27FC236}">
                <a16:creationId xmlns:a16="http://schemas.microsoft.com/office/drawing/2014/main" id="{4331F823-5549-BE2B-F707-24968BD9D89A}"/>
              </a:ext>
            </a:extLst>
          </p:cNvPr>
          <p:cNvSpPr txBox="1"/>
          <p:nvPr/>
        </p:nvSpPr>
        <p:spPr>
          <a:xfrm>
            <a:off x="322477" y="4395355"/>
            <a:ext cx="4053526" cy="369332"/>
          </a:xfrm>
          <a:prstGeom prst="rect">
            <a:avLst/>
          </a:prstGeom>
          <a:noFill/>
        </p:spPr>
        <p:txBody>
          <a:bodyPr wrap="square" rtlCol="0">
            <a:spAutoFit/>
          </a:bodyPr>
          <a:lstStyle/>
          <a:p>
            <a:r>
              <a:rPr lang="en-CA" dirty="0"/>
              <a:t>Follow GitHub’s instructions:</a:t>
            </a:r>
          </a:p>
        </p:txBody>
      </p:sp>
      <p:pic>
        <p:nvPicPr>
          <p:cNvPr id="10" name="Afbeelding 9" descr="Afbeelding met tekst, schermopname, Lettertype&#10;&#10;Automatisch gegenereerde beschrijving">
            <a:extLst>
              <a:ext uri="{FF2B5EF4-FFF2-40B4-BE49-F238E27FC236}">
                <a16:creationId xmlns:a16="http://schemas.microsoft.com/office/drawing/2014/main" id="{DD8FEA9F-89C0-EFF3-C5FE-BEF75F12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274" y="3082566"/>
            <a:ext cx="8494726" cy="3775434"/>
          </a:xfrm>
          <a:prstGeom prst="rect">
            <a:avLst/>
          </a:prstGeom>
        </p:spPr>
      </p:pic>
    </p:spTree>
    <p:extLst>
      <p:ext uri="{BB962C8B-B14F-4D97-AF65-F5344CB8AC3E}">
        <p14:creationId xmlns:p14="http://schemas.microsoft.com/office/powerpoint/2010/main" val="158144314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TotalTime>
  <Words>2988</Words>
  <Application>Microsoft Macintosh PowerPoint</Application>
  <PresentationFormat>Breedbeeld</PresentationFormat>
  <Paragraphs>272</Paragraphs>
  <Slides>36</Slides>
  <Notes>20</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36</vt:i4>
      </vt:variant>
    </vt:vector>
  </HeadingPairs>
  <TitlesOfParts>
    <vt:vector size="44" baseType="lpstr">
      <vt:lpstr>Aptos</vt:lpstr>
      <vt:lpstr>Aptos Display</vt:lpstr>
      <vt:lpstr>Arial</vt:lpstr>
      <vt:lpstr>Google Sans</vt:lpstr>
      <vt:lpstr>Menlo</vt:lpstr>
      <vt:lpstr>system-ui</vt:lpstr>
      <vt:lpstr>Wingdings</vt:lpstr>
      <vt:lpstr>Kantoorthema</vt:lpstr>
      <vt:lpstr>PowerPoint-presentatie</vt:lpstr>
      <vt:lpstr>Why learn Python</vt:lpstr>
      <vt:lpstr>Why learn Python</vt:lpstr>
      <vt:lpstr>Extensive guides and references</vt:lpstr>
      <vt:lpstr>Overview of content so far</vt:lpstr>
      <vt:lpstr>Start a Python Project</vt:lpstr>
      <vt:lpstr>Basic structure to start a project</vt:lpstr>
      <vt:lpstr>Step 1: Pick a name and create a folder</vt:lpstr>
      <vt:lpstr>Step 2: Initialize Git</vt:lpstr>
      <vt:lpstr>Step 3: Virtual environment </vt:lpstr>
      <vt:lpstr>Step 3: Virtual environment</vt:lpstr>
      <vt:lpstr>Step 4: Project skeleton</vt:lpstr>
      <vt:lpstr>Step 5: Install (project) packages </vt:lpstr>
      <vt:lpstr>Step 6: Start coding</vt:lpstr>
      <vt:lpstr>Take home message</vt:lpstr>
      <vt:lpstr>Overview of content so far</vt:lpstr>
      <vt:lpstr>What to use  in Python scripting</vt:lpstr>
      <vt:lpstr>IDEs versus Notebooks</vt:lpstr>
      <vt:lpstr>IDEs</vt:lpstr>
      <vt:lpstr>Notebooks</vt:lpstr>
      <vt:lpstr>Navigating Jupyter Notebook</vt:lpstr>
      <vt:lpstr>General flow of a python script</vt:lpstr>
      <vt:lpstr>Overview of content so far</vt:lpstr>
      <vt:lpstr>Basic Python scripting</vt:lpstr>
      <vt:lpstr>Understanding Data Types</vt:lpstr>
      <vt:lpstr>Understanding Data Structures</vt:lpstr>
      <vt:lpstr>Indexing</vt:lpstr>
      <vt:lpstr>Python Loops and conditional statements</vt:lpstr>
      <vt:lpstr>Python functions</vt:lpstr>
      <vt:lpstr>Debugging</vt:lpstr>
      <vt:lpstr>Overview of content</vt:lpstr>
      <vt:lpstr>Less basic Python scripting</vt:lpstr>
      <vt:lpstr>Object Oriented Programming (OOP)</vt:lpstr>
      <vt:lpstr>Working with data</vt:lpstr>
      <vt:lpstr>Visualisation</vt:lpstr>
      <vt:lpstr>Overview of the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15</cp:revision>
  <dcterms:created xsi:type="dcterms:W3CDTF">2024-09-04T19:48:26Z</dcterms:created>
  <dcterms:modified xsi:type="dcterms:W3CDTF">2024-09-04T20:58:58Z</dcterms:modified>
</cp:coreProperties>
</file>